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AFB66E-D080-4EAF-9AD9-ED0353E2E92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A18E15A-94A1-4A78-978C-6EE38ED5E356}">
      <dgm:prSet/>
      <dgm:spPr/>
      <dgm:t>
        <a:bodyPr/>
        <a:lstStyle/>
        <a:p>
          <a:r>
            <a:rPr lang="ca-ES"/>
            <a:t>Són les eines que normalment es col·loquen al grup fresador, i normalment serveixen per fer fresats.</a:t>
          </a:r>
          <a:endParaRPr lang="en-US"/>
        </a:p>
      </dgm:t>
    </dgm:pt>
    <dgm:pt modelId="{1B7D5A1B-D0A3-450D-9780-7E34AB8FA792}" type="parTrans" cxnId="{4E063C5D-FA19-49C0-8C65-71A9460932E7}">
      <dgm:prSet/>
      <dgm:spPr/>
      <dgm:t>
        <a:bodyPr/>
        <a:lstStyle/>
        <a:p>
          <a:endParaRPr lang="en-US"/>
        </a:p>
      </dgm:t>
    </dgm:pt>
    <dgm:pt modelId="{A2251521-1D68-4A93-81E2-2783B5D045FD}" type="sibTrans" cxnId="{4E063C5D-FA19-49C0-8C65-71A9460932E7}">
      <dgm:prSet/>
      <dgm:spPr/>
      <dgm:t>
        <a:bodyPr/>
        <a:lstStyle/>
        <a:p>
          <a:endParaRPr lang="en-US"/>
        </a:p>
      </dgm:t>
    </dgm:pt>
    <dgm:pt modelId="{1E4248B0-E6C5-46B4-AD1A-5B5806E6F1E6}">
      <dgm:prSet/>
      <dgm:spPr/>
      <dgm:t>
        <a:bodyPr/>
        <a:lstStyle/>
        <a:p>
          <a:r>
            <a:rPr lang="en-GB"/>
            <a:t>Disposem de diferents tipus d’eines per usos concrets.</a:t>
          </a:r>
          <a:endParaRPr lang="en-US"/>
        </a:p>
      </dgm:t>
    </dgm:pt>
    <dgm:pt modelId="{CB32D472-BA66-4BA9-B3EA-110C8686F403}" type="parTrans" cxnId="{9CC25F43-AFA4-441C-A597-BAFFAD547A59}">
      <dgm:prSet/>
      <dgm:spPr/>
      <dgm:t>
        <a:bodyPr/>
        <a:lstStyle/>
        <a:p>
          <a:endParaRPr lang="en-US"/>
        </a:p>
      </dgm:t>
    </dgm:pt>
    <dgm:pt modelId="{1F1D0893-7662-442D-ACC3-23F8F87531C4}" type="sibTrans" cxnId="{9CC25F43-AFA4-441C-A597-BAFFAD547A59}">
      <dgm:prSet/>
      <dgm:spPr/>
      <dgm:t>
        <a:bodyPr/>
        <a:lstStyle/>
        <a:p>
          <a:endParaRPr lang="en-US"/>
        </a:p>
      </dgm:t>
    </dgm:pt>
    <dgm:pt modelId="{A64F44E9-B831-440F-9F4A-3137257172F8}" type="pres">
      <dgm:prSet presAssocID="{63AFB66E-D080-4EAF-9AD9-ED0353E2E925}" presName="outerComposite" presStyleCnt="0">
        <dgm:presLayoutVars>
          <dgm:chMax val="5"/>
          <dgm:dir/>
          <dgm:resizeHandles val="exact"/>
        </dgm:presLayoutVars>
      </dgm:prSet>
      <dgm:spPr/>
    </dgm:pt>
    <dgm:pt modelId="{CB5609FA-CF18-454C-BEF3-4652FA86648F}" type="pres">
      <dgm:prSet presAssocID="{63AFB66E-D080-4EAF-9AD9-ED0353E2E925}" presName="dummyMaxCanvas" presStyleCnt="0">
        <dgm:presLayoutVars/>
      </dgm:prSet>
      <dgm:spPr/>
    </dgm:pt>
    <dgm:pt modelId="{D1BFAD21-63A4-4D33-94C3-F9B2AC433DB6}" type="pres">
      <dgm:prSet presAssocID="{63AFB66E-D080-4EAF-9AD9-ED0353E2E925}" presName="TwoNodes_1" presStyleLbl="node1" presStyleIdx="0" presStyleCnt="2">
        <dgm:presLayoutVars>
          <dgm:bulletEnabled val="1"/>
        </dgm:presLayoutVars>
      </dgm:prSet>
      <dgm:spPr/>
    </dgm:pt>
    <dgm:pt modelId="{81836E60-A8A4-400F-A6FF-44736BA0DE58}" type="pres">
      <dgm:prSet presAssocID="{63AFB66E-D080-4EAF-9AD9-ED0353E2E925}" presName="TwoNodes_2" presStyleLbl="node1" presStyleIdx="1" presStyleCnt="2">
        <dgm:presLayoutVars>
          <dgm:bulletEnabled val="1"/>
        </dgm:presLayoutVars>
      </dgm:prSet>
      <dgm:spPr/>
    </dgm:pt>
    <dgm:pt modelId="{3A7D4F07-DD31-4DCC-8B7B-9D417FC2A7F1}" type="pres">
      <dgm:prSet presAssocID="{63AFB66E-D080-4EAF-9AD9-ED0353E2E925}" presName="TwoConn_1-2" presStyleLbl="fgAccFollowNode1" presStyleIdx="0" presStyleCnt="1">
        <dgm:presLayoutVars>
          <dgm:bulletEnabled val="1"/>
        </dgm:presLayoutVars>
      </dgm:prSet>
      <dgm:spPr/>
    </dgm:pt>
    <dgm:pt modelId="{F4B3C1C2-8F9B-4352-AF88-B900A7F80430}" type="pres">
      <dgm:prSet presAssocID="{63AFB66E-D080-4EAF-9AD9-ED0353E2E925}" presName="TwoNodes_1_text" presStyleLbl="node1" presStyleIdx="1" presStyleCnt="2">
        <dgm:presLayoutVars>
          <dgm:bulletEnabled val="1"/>
        </dgm:presLayoutVars>
      </dgm:prSet>
      <dgm:spPr/>
    </dgm:pt>
    <dgm:pt modelId="{B73349C8-95AD-4FA0-BEFA-0660DD74E194}" type="pres">
      <dgm:prSet presAssocID="{63AFB66E-D080-4EAF-9AD9-ED0353E2E925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4E063C5D-FA19-49C0-8C65-71A9460932E7}" srcId="{63AFB66E-D080-4EAF-9AD9-ED0353E2E925}" destId="{FA18E15A-94A1-4A78-978C-6EE38ED5E356}" srcOrd="0" destOrd="0" parTransId="{1B7D5A1B-D0A3-450D-9780-7E34AB8FA792}" sibTransId="{A2251521-1D68-4A93-81E2-2783B5D045FD}"/>
    <dgm:cxn modelId="{9CC25F43-AFA4-441C-A597-BAFFAD547A59}" srcId="{63AFB66E-D080-4EAF-9AD9-ED0353E2E925}" destId="{1E4248B0-E6C5-46B4-AD1A-5B5806E6F1E6}" srcOrd="1" destOrd="0" parTransId="{CB32D472-BA66-4BA9-B3EA-110C8686F403}" sibTransId="{1F1D0893-7662-442D-ACC3-23F8F87531C4}"/>
    <dgm:cxn modelId="{648FA873-21D9-4E18-8E16-C257C3382625}" type="presOf" srcId="{FA18E15A-94A1-4A78-978C-6EE38ED5E356}" destId="{D1BFAD21-63A4-4D33-94C3-F9B2AC433DB6}" srcOrd="0" destOrd="0" presId="urn:microsoft.com/office/officeart/2005/8/layout/vProcess5"/>
    <dgm:cxn modelId="{0C3BEA56-F617-4161-A322-70A3DF40321F}" type="presOf" srcId="{FA18E15A-94A1-4A78-978C-6EE38ED5E356}" destId="{F4B3C1C2-8F9B-4352-AF88-B900A7F80430}" srcOrd="1" destOrd="0" presId="urn:microsoft.com/office/officeart/2005/8/layout/vProcess5"/>
    <dgm:cxn modelId="{1F3FA585-6346-4BAB-8E64-69D0F5DCDDD3}" type="presOf" srcId="{1E4248B0-E6C5-46B4-AD1A-5B5806E6F1E6}" destId="{B73349C8-95AD-4FA0-BEFA-0660DD74E194}" srcOrd="1" destOrd="0" presId="urn:microsoft.com/office/officeart/2005/8/layout/vProcess5"/>
    <dgm:cxn modelId="{581806EE-96B3-4C49-BD28-55E3ABBCD8C1}" type="presOf" srcId="{63AFB66E-D080-4EAF-9AD9-ED0353E2E925}" destId="{A64F44E9-B831-440F-9F4A-3137257172F8}" srcOrd="0" destOrd="0" presId="urn:microsoft.com/office/officeart/2005/8/layout/vProcess5"/>
    <dgm:cxn modelId="{CA3BDEF1-21C8-4D54-9697-EA915A3C3E3D}" type="presOf" srcId="{A2251521-1D68-4A93-81E2-2783B5D045FD}" destId="{3A7D4F07-DD31-4DCC-8B7B-9D417FC2A7F1}" srcOrd="0" destOrd="0" presId="urn:microsoft.com/office/officeart/2005/8/layout/vProcess5"/>
    <dgm:cxn modelId="{890A50F9-DF17-4C00-B944-268A260360F9}" type="presOf" srcId="{1E4248B0-E6C5-46B4-AD1A-5B5806E6F1E6}" destId="{81836E60-A8A4-400F-A6FF-44736BA0DE58}" srcOrd="0" destOrd="0" presId="urn:microsoft.com/office/officeart/2005/8/layout/vProcess5"/>
    <dgm:cxn modelId="{795E1753-F481-4D89-8A9C-C69515E6EDCB}" type="presParOf" srcId="{A64F44E9-B831-440F-9F4A-3137257172F8}" destId="{CB5609FA-CF18-454C-BEF3-4652FA86648F}" srcOrd="0" destOrd="0" presId="urn:microsoft.com/office/officeart/2005/8/layout/vProcess5"/>
    <dgm:cxn modelId="{7C33A0E9-A2F3-46C8-BDC8-EC4E07B4A23C}" type="presParOf" srcId="{A64F44E9-B831-440F-9F4A-3137257172F8}" destId="{D1BFAD21-63A4-4D33-94C3-F9B2AC433DB6}" srcOrd="1" destOrd="0" presId="urn:microsoft.com/office/officeart/2005/8/layout/vProcess5"/>
    <dgm:cxn modelId="{2E695A4B-5E0E-440E-B156-02D507A669B5}" type="presParOf" srcId="{A64F44E9-B831-440F-9F4A-3137257172F8}" destId="{81836E60-A8A4-400F-A6FF-44736BA0DE58}" srcOrd="2" destOrd="0" presId="urn:microsoft.com/office/officeart/2005/8/layout/vProcess5"/>
    <dgm:cxn modelId="{09D41BA9-7486-4C13-B91F-86B6774174EA}" type="presParOf" srcId="{A64F44E9-B831-440F-9F4A-3137257172F8}" destId="{3A7D4F07-DD31-4DCC-8B7B-9D417FC2A7F1}" srcOrd="3" destOrd="0" presId="urn:microsoft.com/office/officeart/2005/8/layout/vProcess5"/>
    <dgm:cxn modelId="{1BE83BDA-3DDC-468D-A70C-BD22FC7A0219}" type="presParOf" srcId="{A64F44E9-B831-440F-9F4A-3137257172F8}" destId="{F4B3C1C2-8F9B-4352-AF88-B900A7F80430}" srcOrd="4" destOrd="0" presId="urn:microsoft.com/office/officeart/2005/8/layout/vProcess5"/>
    <dgm:cxn modelId="{58966300-B5E7-4B2A-804C-486A575161FA}" type="presParOf" srcId="{A64F44E9-B831-440F-9F4A-3137257172F8}" destId="{B73349C8-95AD-4FA0-BEFA-0660DD74E19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BFAD21-63A4-4D33-94C3-F9B2AC433DB6}">
      <dsp:nvSpPr>
        <dsp:cNvPr id="0" name=""/>
        <dsp:cNvSpPr/>
      </dsp:nvSpPr>
      <dsp:spPr>
        <a:xfrm>
          <a:off x="0" y="0"/>
          <a:ext cx="4370625" cy="243316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1900" kern="1200"/>
            <a:t>Són les eines que normalment es col·loquen al grup fresador, i normalment serveixen per fer fresats.</a:t>
          </a:r>
          <a:endParaRPr lang="en-US" sz="1900" kern="1200"/>
        </a:p>
      </dsp:txBody>
      <dsp:txXfrm>
        <a:off x="58528" y="58528"/>
        <a:ext cx="1881236" cy="2316105"/>
      </dsp:txXfrm>
    </dsp:sp>
    <dsp:sp modelId="{81836E60-A8A4-400F-A6FF-44736BA0DE58}">
      <dsp:nvSpPr>
        <dsp:cNvPr id="0" name=""/>
        <dsp:cNvSpPr/>
      </dsp:nvSpPr>
      <dsp:spPr>
        <a:xfrm>
          <a:off x="771286" y="2973863"/>
          <a:ext cx="4370625" cy="2433161"/>
        </a:xfrm>
        <a:prstGeom prst="roundRect">
          <a:avLst>
            <a:gd name="adj" fmla="val 10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Disposem de diferents tipus d’eines per usos concrets.</a:t>
          </a:r>
          <a:endParaRPr lang="en-US" sz="1900" kern="1200"/>
        </a:p>
      </dsp:txBody>
      <dsp:txXfrm>
        <a:off x="830385" y="3032962"/>
        <a:ext cx="1899585" cy="2314963"/>
      </dsp:txXfrm>
    </dsp:sp>
    <dsp:sp modelId="{3A7D4F07-DD31-4DCC-8B7B-9D417FC2A7F1}">
      <dsp:nvSpPr>
        <dsp:cNvPr id="0" name=""/>
        <dsp:cNvSpPr/>
      </dsp:nvSpPr>
      <dsp:spPr>
        <a:xfrm>
          <a:off x="2789070" y="1912735"/>
          <a:ext cx="1581554" cy="158155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144920" y="1912735"/>
        <a:ext cx="869854" cy="1190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10/11/2022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tm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8.tm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9.tm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0.tm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tmp"/><Relationship Id="rId3" Type="http://schemas.openxmlformats.org/officeDocument/2006/relationships/image" Target="../media/image4.png"/><Relationship Id="rId7" Type="http://schemas.openxmlformats.org/officeDocument/2006/relationships/image" Target="../media/image31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3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6.tmp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8.tmp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0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2.tmp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tmp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tm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60B35-B4BA-E789-08A8-300AFAA315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Eines</a:t>
            </a:r>
            <a:r>
              <a:rPr lang="es-ES" dirty="0"/>
              <a:t> Per CNC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6140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82F779-4506-809A-76A5-44533EB28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ca-ES" sz="4800" dirty="0">
                <a:solidFill>
                  <a:srgbClr val="000000"/>
                </a:solidFill>
              </a:rPr>
              <a:t>Freses de bola </a:t>
            </a:r>
          </a:p>
        </p:txBody>
      </p:sp>
      <p:pic>
        <p:nvPicPr>
          <p:cNvPr id="6146" name="Picture 2" descr="Fresa de extremo de punta de bola, fresa de extremo cnc de R0.5-R6.0 de 2  flautas para cara y ranura de metal, mecanizado hrc50, 1 unidad - Historial  de precios y revisión |">
            <a:extLst>
              <a:ext uri="{FF2B5EF4-FFF2-40B4-BE49-F238E27FC236}">
                <a16:creationId xmlns:a16="http://schemas.microsoft.com/office/drawing/2014/main" id="{7E83EDAA-8BE0-CD34-796E-02331CDAEA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" r="3288" b="-1"/>
          <a:stretch/>
        </p:blipFill>
        <p:spPr bwMode="auto"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Freeform: Shape 6154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09ABC8A7-3CC0-D972-F4FD-7A526A2B9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r>
              <a:rPr lang="ca-ES" sz="1800" dirty="0">
                <a:solidFill>
                  <a:srgbClr val="000000"/>
                </a:solidFill>
              </a:rPr>
              <a:t>S’utilitzen sobretot en maquinaria de CNC de 5 eixos.</a:t>
            </a:r>
          </a:p>
          <a:p>
            <a:r>
              <a:rPr lang="ca-ES" sz="1800" dirty="0">
                <a:solidFill>
                  <a:srgbClr val="000000"/>
                </a:solidFill>
              </a:rPr>
              <a:t>El massís és el material on millor treballa</a:t>
            </a:r>
            <a:r>
              <a:rPr lang="en-US" sz="1800" dirty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6157" name="Group 6156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158" name="Oval 6157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6159" name="Oval 6158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2086882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C6A80A-C3F4-48DE-80ED-845C8B3E1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0070" y="0"/>
            <a:ext cx="754193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42CF402-B621-C79E-977F-91C3B544F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ca-ES" sz="4800" dirty="0"/>
              <a:t>Orientacions de tall</a:t>
            </a:r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B7B8A5CD-EA63-DC93-299B-FA952224D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36" y="3652591"/>
            <a:ext cx="629870" cy="2709120"/>
          </a:xfrm>
          <a:prstGeom prst="rect">
            <a:avLst/>
          </a:prstGeom>
        </p:spPr>
      </p:pic>
      <p:pic>
        <p:nvPicPr>
          <p:cNvPr id="4" name="0 Imagen">
            <a:extLst>
              <a:ext uri="{FF2B5EF4-FFF2-40B4-BE49-F238E27FC236}">
                <a16:creationId xmlns:a16="http://schemas.microsoft.com/office/drawing/2014/main" id="{512390B7-CE6A-D399-54F8-D3DF812B90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93" y="484633"/>
            <a:ext cx="761818" cy="2720778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6257BA-9DA4-D78D-B81F-2D57923CB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ca-ES" sz="1800" dirty="0"/>
              <a:t>Positiva/Dreta</a:t>
            </a:r>
          </a:p>
          <a:p>
            <a:endParaRPr lang="ca-ES" sz="1800" dirty="0"/>
          </a:p>
          <a:p>
            <a:endParaRPr lang="ca-ES" sz="1800" dirty="0"/>
          </a:p>
          <a:p>
            <a:endParaRPr lang="ca-ES" sz="1800" dirty="0"/>
          </a:p>
          <a:p>
            <a:endParaRPr lang="ca-ES" sz="1800" dirty="0"/>
          </a:p>
          <a:p>
            <a:r>
              <a:rPr lang="ca-ES" sz="1800" dirty="0"/>
              <a:t>Negativa/Esquerra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2417C7-A82F-44F7-A96F-B751F3302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1F7344-9C8B-4289-B22F-5A9BE386F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D44D01D-A2CB-4AC9-9D70-A4DC027D1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9815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6EA1AD-D3A3-9BDD-9BAC-CAF722097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ca-ES" sz="4800">
                <a:solidFill>
                  <a:srgbClr val="FFFFFF"/>
                </a:solidFill>
              </a:rPr>
              <a:t>Quantitats de talls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454015-BC1C-6D53-5D41-BE2113C3E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ca-ES" dirty="0"/>
              <a:t>La quantitat de talls d’una fresa, la reconeixem per la Z. Es pot trobar al coll de l’eina.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0 Imagen">
            <a:extLst>
              <a:ext uri="{FF2B5EF4-FFF2-40B4-BE49-F238E27FC236}">
                <a16:creationId xmlns:a16="http://schemas.microsoft.com/office/drawing/2014/main" id="{E0993B41-1D34-8DA0-B566-E58D6C5C8A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40159" y="1675375"/>
            <a:ext cx="1702231" cy="62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4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E7320EF0-BBCF-4227-8108-92736B729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7997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FBCCA9-B089-216E-470D-5C1665646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>
            <a:normAutofit/>
          </a:bodyPr>
          <a:lstStyle/>
          <a:p>
            <a:r>
              <a:rPr lang="ca-ES" sz="4800">
                <a:solidFill>
                  <a:schemeClr val="tx1"/>
                </a:solidFill>
              </a:rPr>
              <a:t>Cons</a:t>
            </a:r>
          </a:p>
        </p:txBody>
      </p:sp>
      <p:sp>
        <p:nvSpPr>
          <p:cNvPr id="7179" name="Freeform: Shape 7178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170" name="Picture 2" descr="Herramientas para el trabajo de la madera, del aluminio y materias  plásticas. Instrumentos de medida para la industria del mueble.  Dispositivos especiales para los fabricantes de las ventanas y puertas -  Sistemi">
            <a:extLst>
              <a:ext uri="{FF2B5EF4-FFF2-40B4-BE49-F238E27FC236}">
                <a16:creationId xmlns:a16="http://schemas.microsoft.com/office/drawing/2014/main" id="{112B5B29-C6F1-6FAA-EC39-5E778AB9B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684" y="484633"/>
            <a:ext cx="2944918" cy="277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0 Imagen">
            <a:extLst>
              <a:ext uri="{FF2B5EF4-FFF2-40B4-BE49-F238E27FC236}">
                <a16:creationId xmlns:a16="http://schemas.microsoft.com/office/drawing/2014/main" id="{B036B7D1-8400-DEC0-FFB8-148147ADEE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" y="3740107"/>
            <a:ext cx="2205984" cy="2245826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B6E42D-E8F5-6F3E-A8A1-2DEC1E1ED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86" y="2456596"/>
            <a:ext cx="4741962" cy="3715603"/>
          </a:xfrm>
        </p:spPr>
        <p:txBody>
          <a:bodyPr>
            <a:normAutofit/>
          </a:bodyPr>
          <a:lstStyle/>
          <a:p>
            <a:r>
              <a:rPr lang="ca-ES" dirty="0"/>
              <a:t>Podem trobar molts cons diferents, els més usats són els ISO i els HSK.</a:t>
            </a:r>
          </a:p>
          <a:p>
            <a:r>
              <a:rPr lang="ca-ES" dirty="0"/>
              <a:t>Dins aquests 2 tipus podem distingir diferents models.</a:t>
            </a:r>
          </a:p>
          <a:p>
            <a:r>
              <a:rPr lang="ca-ES" dirty="0"/>
              <a:t>Els models són exclusivament per el tipus de tancament de la </a:t>
            </a:r>
            <a:r>
              <a:rPr lang="ca-ES" dirty="0" err="1"/>
              <a:t>pinsa</a:t>
            </a:r>
            <a:r>
              <a:rPr lang="ca-ES" dirty="0"/>
              <a:t> de l’eina o bé per el diàmetre que té la </a:t>
            </a:r>
            <a:r>
              <a:rPr lang="ca-ES" dirty="0" err="1"/>
              <a:t>pinsa</a:t>
            </a:r>
            <a:r>
              <a:rPr lang="ca-ES" dirty="0"/>
              <a:t> del motor </a:t>
            </a:r>
            <a:r>
              <a:rPr lang="ca-ES" dirty="0" err="1"/>
              <a:t>fresador</a:t>
            </a:r>
            <a:r>
              <a:rPr lang="ca-ES" dirty="0"/>
              <a:t>. </a:t>
            </a:r>
          </a:p>
        </p:txBody>
      </p:sp>
      <p:grpSp>
        <p:nvGrpSpPr>
          <p:cNvPr id="7181" name="Group 7180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7182" name="Oval 7181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183" name="Oval 7182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834137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D9C5A1B-B4BA-D091-A94B-7588E7619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>
            <a:normAutofit/>
          </a:bodyPr>
          <a:lstStyle/>
          <a:p>
            <a:r>
              <a:rPr lang="ca-ES" sz="4800">
                <a:solidFill>
                  <a:schemeClr val="tx1"/>
                </a:solidFill>
              </a:rPr>
              <a:t>Broques</a:t>
            </a:r>
          </a:p>
        </p:txBody>
      </p:sp>
      <p:sp>
        <p:nvSpPr>
          <p:cNvPr id="8201" name="Freeform: Shape 8200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4" name="Picture 2" descr="Bisagra de la espiga de madera Tct aburrido Brocas para taladro de Banco  máquina CNC máquina - China Espiga aburrido bisagras Brocas, Router de  madera poco">
            <a:extLst>
              <a:ext uri="{FF2B5EF4-FFF2-40B4-BE49-F238E27FC236}">
                <a16:creationId xmlns:a16="http://schemas.microsoft.com/office/drawing/2014/main" id="{6F2BC474-FE2A-8B43-B356-F278B91AF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368" y="1470614"/>
            <a:ext cx="4484574" cy="448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201737-E29B-5AC8-3F9D-A1251389E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86" y="2456596"/>
            <a:ext cx="4741962" cy="3715603"/>
          </a:xfrm>
        </p:spPr>
        <p:txBody>
          <a:bodyPr>
            <a:normAutofit/>
          </a:bodyPr>
          <a:lstStyle/>
          <a:p>
            <a:r>
              <a:rPr lang="ca-ES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 les eines que es posen al grup de broques i normalment serveixen per fer forats.</a:t>
            </a:r>
            <a:endParaRPr lang="en-GB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a-ES" dirty="0"/>
          </a:p>
        </p:txBody>
      </p:sp>
      <p:grpSp>
        <p:nvGrpSpPr>
          <p:cNvPr id="8203" name="Group 8202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204" name="Oval 8203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205" name="Oval 8204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310714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34B426-9291-A2EA-3CB7-37C09622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978010"/>
            <a:ext cx="5188624" cy="1831344"/>
          </a:xfrm>
        </p:spPr>
        <p:txBody>
          <a:bodyPr>
            <a:normAutofit/>
          </a:bodyPr>
          <a:lstStyle/>
          <a:p>
            <a:r>
              <a:rPr lang="ca-ES" sz="4800"/>
              <a:t>Cega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8589F-6ED8-8154-2845-18099BE26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3029446"/>
            <a:ext cx="5188624" cy="3142753"/>
          </a:xfrm>
        </p:spPr>
        <p:txBody>
          <a:bodyPr>
            <a:normAutofit/>
          </a:bodyPr>
          <a:lstStyle/>
          <a:p>
            <a:r>
              <a:rPr lang="ca-ES" dirty="0"/>
              <a:t>Broques que s’utilitzen per fer forats cecs, és a dir, no passants.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32123" y="3388659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A65BCE4-8466-4E88-8FF2-24524F3A2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3558" y="1673352"/>
            <a:ext cx="3502152" cy="3502152"/>
          </a:xfrm>
          <a:custGeom>
            <a:avLst/>
            <a:gdLst>
              <a:gd name="connsiteX0" fmla="*/ 1751076 w 3502152"/>
              <a:gd name="connsiteY0" fmla="*/ 228600 h 3502152"/>
              <a:gd name="connsiteX1" fmla="*/ 228600 w 3502152"/>
              <a:gd name="connsiteY1" fmla="*/ 1751076 h 3502152"/>
              <a:gd name="connsiteX2" fmla="*/ 1751076 w 3502152"/>
              <a:gd name="connsiteY2" fmla="*/ 3273552 h 3502152"/>
              <a:gd name="connsiteX3" fmla="*/ 3273552 w 3502152"/>
              <a:gd name="connsiteY3" fmla="*/ 1751076 h 3502152"/>
              <a:gd name="connsiteX4" fmla="*/ 1751076 w 3502152"/>
              <a:gd name="connsiteY4" fmla="*/ 228600 h 3502152"/>
              <a:gd name="connsiteX5" fmla="*/ 1751076 w 3502152"/>
              <a:gd name="connsiteY5" fmla="*/ 0 h 3502152"/>
              <a:gd name="connsiteX6" fmla="*/ 3502152 w 3502152"/>
              <a:gd name="connsiteY6" fmla="*/ 1751076 h 3502152"/>
              <a:gd name="connsiteX7" fmla="*/ 1751076 w 3502152"/>
              <a:gd name="connsiteY7" fmla="*/ 3502152 h 3502152"/>
              <a:gd name="connsiteX8" fmla="*/ 0 w 3502152"/>
              <a:gd name="connsiteY8" fmla="*/ 1751076 h 3502152"/>
              <a:gd name="connsiteX9" fmla="*/ 1751076 w 3502152"/>
              <a:gd name="connsiteY9" fmla="*/ 0 h 350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2152" h="3502152">
                <a:moveTo>
                  <a:pt x="1751076" y="228600"/>
                </a:moveTo>
                <a:cubicBezTo>
                  <a:pt x="910236" y="228600"/>
                  <a:pt x="228600" y="910236"/>
                  <a:pt x="228600" y="1751076"/>
                </a:cubicBezTo>
                <a:cubicBezTo>
                  <a:pt x="228600" y="2591916"/>
                  <a:pt x="910236" y="3273552"/>
                  <a:pt x="1751076" y="3273552"/>
                </a:cubicBezTo>
                <a:cubicBezTo>
                  <a:pt x="2591916" y="3273552"/>
                  <a:pt x="3273552" y="2591916"/>
                  <a:pt x="3273552" y="1751076"/>
                </a:cubicBezTo>
                <a:cubicBezTo>
                  <a:pt x="3273552" y="910236"/>
                  <a:pt x="2591916" y="228600"/>
                  <a:pt x="1751076" y="228600"/>
                </a:cubicBezTo>
                <a:close/>
                <a:moveTo>
                  <a:pt x="1751076" y="0"/>
                </a:moveTo>
                <a:cubicBezTo>
                  <a:pt x="2718169" y="0"/>
                  <a:pt x="3502152" y="783983"/>
                  <a:pt x="3502152" y="1751076"/>
                </a:cubicBezTo>
                <a:cubicBezTo>
                  <a:pt x="3502152" y="2718169"/>
                  <a:pt x="2718169" y="3502152"/>
                  <a:pt x="1751076" y="3502152"/>
                </a:cubicBezTo>
                <a:cubicBezTo>
                  <a:pt x="783983" y="3502152"/>
                  <a:pt x="0" y="2718169"/>
                  <a:pt x="0" y="1751076"/>
                </a:cubicBezTo>
                <a:cubicBezTo>
                  <a:pt x="0" y="783983"/>
                  <a:pt x="783983" y="0"/>
                  <a:pt x="17510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6EE3796A-584F-82DB-ACD0-26B967B622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118" y="2261143"/>
            <a:ext cx="519695" cy="233571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9B0630D-5E49-4BF7-8CF1-7DECD4B08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7E3DF29-A3BC-402A-A498-16B2DF181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B14D33E-BADF-4271-ACE1-06D8199FF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2612651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A2FB34D-A3A9-75B3-E33D-DADB6D42E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978010"/>
            <a:ext cx="5188624" cy="1831344"/>
          </a:xfrm>
        </p:spPr>
        <p:txBody>
          <a:bodyPr>
            <a:normAutofit/>
          </a:bodyPr>
          <a:lstStyle/>
          <a:p>
            <a:r>
              <a:rPr lang="ca-ES" sz="4800"/>
              <a:t>Llança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D7D2BC-99FF-09B5-18C8-99A002975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3029446"/>
            <a:ext cx="5188624" cy="3142753"/>
          </a:xfrm>
        </p:spPr>
        <p:txBody>
          <a:bodyPr>
            <a:normAutofit/>
          </a:bodyPr>
          <a:lstStyle/>
          <a:p>
            <a:r>
              <a:rPr lang="ca-ES" dirty="0"/>
              <a:t>Broques que s’utilitzen per fer forats passants i així no estellar la fusta a la sortida.</a:t>
            </a:r>
          </a:p>
          <a:p>
            <a:endParaRPr lang="ca-E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32123" y="3388659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A65BCE4-8466-4E88-8FF2-24524F3A2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3558" y="1673352"/>
            <a:ext cx="3502152" cy="3502152"/>
          </a:xfrm>
          <a:custGeom>
            <a:avLst/>
            <a:gdLst>
              <a:gd name="connsiteX0" fmla="*/ 1751076 w 3502152"/>
              <a:gd name="connsiteY0" fmla="*/ 228600 h 3502152"/>
              <a:gd name="connsiteX1" fmla="*/ 228600 w 3502152"/>
              <a:gd name="connsiteY1" fmla="*/ 1751076 h 3502152"/>
              <a:gd name="connsiteX2" fmla="*/ 1751076 w 3502152"/>
              <a:gd name="connsiteY2" fmla="*/ 3273552 h 3502152"/>
              <a:gd name="connsiteX3" fmla="*/ 3273552 w 3502152"/>
              <a:gd name="connsiteY3" fmla="*/ 1751076 h 3502152"/>
              <a:gd name="connsiteX4" fmla="*/ 1751076 w 3502152"/>
              <a:gd name="connsiteY4" fmla="*/ 228600 h 3502152"/>
              <a:gd name="connsiteX5" fmla="*/ 1751076 w 3502152"/>
              <a:gd name="connsiteY5" fmla="*/ 0 h 3502152"/>
              <a:gd name="connsiteX6" fmla="*/ 3502152 w 3502152"/>
              <a:gd name="connsiteY6" fmla="*/ 1751076 h 3502152"/>
              <a:gd name="connsiteX7" fmla="*/ 1751076 w 3502152"/>
              <a:gd name="connsiteY7" fmla="*/ 3502152 h 3502152"/>
              <a:gd name="connsiteX8" fmla="*/ 0 w 3502152"/>
              <a:gd name="connsiteY8" fmla="*/ 1751076 h 3502152"/>
              <a:gd name="connsiteX9" fmla="*/ 1751076 w 3502152"/>
              <a:gd name="connsiteY9" fmla="*/ 0 h 350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2152" h="3502152">
                <a:moveTo>
                  <a:pt x="1751076" y="228600"/>
                </a:moveTo>
                <a:cubicBezTo>
                  <a:pt x="910236" y="228600"/>
                  <a:pt x="228600" y="910236"/>
                  <a:pt x="228600" y="1751076"/>
                </a:cubicBezTo>
                <a:cubicBezTo>
                  <a:pt x="228600" y="2591916"/>
                  <a:pt x="910236" y="3273552"/>
                  <a:pt x="1751076" y="3273552"/>
                </a:cubicBezTo>
                <a:cubicBezTo>
                  <a:pt x="2591916" y="3273552"/>
                  <a:pt x="3273552" y="2591916"/>
                  <a:pt x="3273552" y="1751076"/>
                </a:cubicBezTo>
                <a:cubicBezTo>
                  <a:pt x="3273552" y="910236"/>
                  <a:pt x="2591916" y="228600"/>
                  <a:pt x="1751076" y="228600"/>
                </a:cubicBezTo>
                <a:close/>
                <a:moveTo>
                  <a:pt x="1751076" y="0"/>
                </a:moveTo>
                <a:cubicBezTo>
                  <a:pt x="2718169" y="0"/>
                  <a:pt x="3502152" y="783983"/>
                  <a:pt x="3502152" y="1751076"/>
                </a:cubicBezTo>
                <a:cubicBezTo>
                  <a:pt x="3502152" y="2718169"/>
                  <a:pt x="2718169" y="3502152"/>
                  <a:pt x="1751076" y="3502152"/>
                </a:cubicBezTo>
                <a:cubicBezTo>
                  <a:pt x="783983" y="3502152"/>
                  <a:pt x="0" y="2718169"/>
                  <a:pt x="0" y="1751076"/>
                </a:cubicBezTo>
                <a:cubicBezTo>
                  <a:pt x="0" y="783983"/>
                  <a:pt x="783983" y="0"/>
                  <a:pt x="17510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0 Imagen">
            <a:extLst>
              <a:ext uri="{FF2B5EF4-FFF2-40B4-BE49-F238E27FC236}">
                <a16:creationId xmlns:a16="http://schemas.microsoft.com/office/drawing/2014/main" id="{F18A84B0-BECD-EFB0-8ED2-BC1798D132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62" y="2198454"/>
            <a:ext cx="726022" cy="246109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9B0630D-5E49-4BF7-8CF1-7DECD4B08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7E3DF29-A3BC-402A-A498-16B2DF181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14D33E-BADF-4271-ACE1-06D8199FF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2165468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E0AD1A-D4C8-DDBC-1927-D5C409622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978010"/>
            <a:ext cx="5188624" cy="1831344"/>
          </a:xfrm>
        </p:spPr>
        <p:txBody>
          <a:bodyPr>
            <a:normAutofit/>
          </a:bodyPr>
          <a:lstStyle/>
          <a:p>
            <a:r>
              <a:rPr lang="ca-ES" sz="4800"/>
              <a:t>Cassoleta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686D7C-276A-8408-9692-1D190A64D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3029446"/>
            <a:ext cx="5188624" cy="3142753"/>
          </a:xfrm>
        </p:spPr>
        <p:txBody>
          <a:bodyPr>
            <a:normAutofit/>
          </a:bodyPr>
          <a:lstStyle/>
          <a:p>
            <a:r>
              <a:rPr lang="ca-ES" dirty="0"/>
              <a:t>Es solen utilitzar sobretot per fer els forats de les xarneres, també tenen altres funcions.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32123" y="3388659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A65BCE4-8466-4E88-8FF2-24524F3A2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3558" y="1673352"/>
            <a:ext cx="3502152" cy="3502152"/>
          </a:xfrm>
          <a:custGeom>
            <a:avLst/>
            <a:gdLst>
              <a:gd name="connsiteX0" fmla="*/ 1751076 w 3502152"/>
              <a:gd name="connsiteY0" fmla="*/ 228600 h 3502152"/>
              <a:gd name="connsiteX1" fmla="*/ 228600 w 3502152"/>
              <a:gd name="connsiteY1" fmla="*/ 1751076 h 3502152"/>
              <a:gd name="connsiteX2" fmla="*/ 1751076 w 3502152"/>
              <a:gd name="connsiteY2" fmla="*/ 3273552 h 3502152"/>
              <a:gd name="connsiteX3" fmla="*/ 3273552 w 3502152"/>
              <a:gd name="connsiteY3" fmla="*/ 1751076 h 3502152"/>
              <a:gd name="connsiteX4" fmla="*/ 1751076 w 3502152"/>
              <a:gd name="connsiteY4" fmla="*/ 228600 h 3502152"/>
              <a:gd name="connsiteX5" fmla="*/ 1751076 w 3502152"/>
              <a:gd name="connsiteY5" fmla="*/ 0 h 3502152"/>
              <a:gd name="connsiteX6" fmla="*/ 3502152 w 3502152"/>
              <a:gd name="connsiteY6" fmla="*/ 1751076 h 3502152"/>
              <a:gd name="connsiteX7" fmla="*/ 1751076 w 3502152"/>
              <a:gd name="connsiteY7" fmla="*/ 3502152 h 3502152"/>
              <a:gd name="connsiteX8" fmla="*/ 0 w 3502152"/>
              <a:gd name="connsiteY8" fmla="*/ 1751076 h 3502152"/>
              <a:gd name="connsiteX9" fmla="*/ 1751076 w 3502152"/>
              <a:gd name="connsiteY9" fmla="*/ 0 h 350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2152" h="3502152">
                <a:moveTo>
                  <a:pt x="1751076" y="228600"/>
                </a:moveTo>
                <a:cubicBezTo>
                  <a:pt x="910236" y="228600"/>
                  <a:pt x="228600" y="910236"/>
                  <a:pt x="228600" y="1751076"/>
                </a:cubicBezTo>
                <a:cubicBezTo>
                  <a:pt x="228600" y="2591916"/>
                  <a:pt x="910236" y="3273552"/>
                  <a:pt x="1751076" y="3273552"/>
                </a:cubicBezTo>
                <a:cubicBezTo>
                  <a:pt x="2591916" y="3273552"/>
                  <a:pt x="3273552" y="2591916"/>
                  <a:pt x="3273552" y="1751076"/>
                </a:cubicBezTo>
                <a:cubicBezTo>
                  <a:pt x="3273552" y="910236"/>
                  <a:pt x="2591916" y="228600"/>
                  <a:pt x="1751076" y="228600"/>
                </a:cubicBezTo>
                <a:close/>
                <a:moveTo>
                  <a:pt x="1751076" y="0"/>
                </a:moveTo>
                <a:cubicBezTo>
                  <a:pt x="2718169" y="0"/>
                  <a:pt x="3502152" y="783983"/>
                  <a:pt x="3502152" y="1751076"/>
                </a:cubicBezTo>
                <a:cubicBezTo>
                  <a:pt x="3502152" y="2718169"/>
                  <a:pt x="2718169" y="3502152"/>
                  <a:pt x="1751076" y="3502152"/>
                </a:cubicBezTo>
                <a:cubicBezTo>
                  <a:pt x="783983" y="3502152"/>
                  <a:pt x="0" y="2718169"/>
                  <a:pt x="0" y="1751076"/>
                </a:cubicBezTo>
                <a:cubicBezTo>
                  <a:pt x="0" y="783983"/>
                  <a:pt x="783983" y="0"/>
                  <a:pt x="17510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0 Imagen">
            <a:extLst>
              <a:ext uri="{FF2B5EF4-FFF2-40B4-BE49-F238E27FC236}">
                <a16:creationId xmlns:a16="http://schemas.microsoft.com/office/drawing/2014/main" id="{AE624C9F-FD9B-4F2A-C4BA-2D9D11EE3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0" y="2286000"/>
            <a:ext cx="1061952" cy="228377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C9B0630D-5E49-4BF7-8CF1-7DECD4B08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7E3DF29-A3BC-402A-A498-16B2DF181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B14D33E-BADF-4271-ACE1-06D8199FF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2047563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CC0DCE3-8753-43BB-86D2-6452D91E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8BC7A6-65CA-4655-8641-7BDE9699B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755CF4-45A8-4971-A14E-D6DE02B4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21F62D5-850C-4310-A813-747E46433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AD4B505-4A68-456B-9AFD-344192BE9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7F9A339-5395-403B-B163-DFDDD9E09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72095BC-C06B-45BD-A206-0F75C6A4A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3DBA412-8084-461A-9B2F-284ED45FA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7997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D85AB6-3A86-7F71-A1EC-47E4DA7CB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806262"/>
            <a:ext cx="5532646" cy="221347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5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Broca avellaneda     fixe/ Avellanador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4D40AAF3-394B-453B-8AF1-B796F8F9F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0"/>
            <a:ext cx="4480560" cy="2516783"/>
          </a:xfrm>
          <a:custGeom>
            <a:avLst/>
            <a:gdLst>
              <a:gd name="connsiteX0" fmla="*/ 273471 w 4480560"/>
              <a:gd name="connsiteY0" fmla="*/ 0 h 2516783"/>
              <a:gd name="connsiteX1" fmla="*/ 4207090 w 4480560"/>
              <a:gd name="connsiteY1" fmla="*/ 0 h 2516783"/>
              <a:gd name="connsiteX2" fmla="*/ 4218264 w 4480560"/>
              <a:gd name="connsiteY2" fmla="*/ 73216 h 2516783"/>
              <a:gd name="connsiteX3" fmla="*/ 4228529 w 4480560"/>
              <a:gd name="connsiteY3" fmla="*/ 276503 h 2516783"/>
              <a:gd name="connsiteX4" fmla="*/ 2240280 w 4480560"/>
              <a:gd name="connsiteY4" fmla="*/ 2264752 h 2516783"/>
              <a:gd name="connsiteX5" fmla="*/ 252032 w 4480560"/>
              <a:gd name="connsiteY5" fmla="*/ 276503 h 2516783"/>
              <a:gd name="connsiteX6" fmla="*/ 262297 w 4480560"/>
              <a:gd name="connsiteY6" fmla="*/ 73216 h 2516783"/>
              <a:gd name="connsiteX7" fmla="*/ 18808 w 4480560"/>
              <a:gd name="connsiteY7" fmla="*/ 0 h 2516783"/>
              <a:gd name="connsiteX8" fmla="*/ 216879 w 4480560"/>
              <a:gd name="connsiteY8" fmla="*/ 0 h 2516783"/>
              <a:gd name="connsiteX9" fmla="*/ 206579 w 4480560"/>
              <a:gd name="connsiteY9" fmla="*/ 67490 h 2516783"/>
              <a:gd name="connsiteX10" fmla="*/ 196025 w 4480560"/>
              <a:gd name="connsiteY10" fmla="*/ 276503 h 2516783"/>
              <a:gd name="connsiteX11" fmla="*/ 2240280 w 4480560"/>
              <a:gd name="connsiteY11" fmla="*/ 2320759 h 2516783"/>
              <a:gd name="connsiteX12" fmla="*/ 4284535 w 4480560"/>
              <a:gd name="connsiteY12" fmla="*/ 276503 h 2516783"/>
              <a:gd name="connsiteX13" fmla="*/ 4273981 w 4480560"/>
              <a:gd name="connsiteY13" fmla="*/ 67490 h 2516783"/>
              <a:gd name="connsiteX14" fmla="*/ 4263681 w 4480560"/>
              <a:gd name="connsiteY14" fmla="*/ 0 h 2516783"/>
              <a:gd name="connsiteX15" fmla="*/ 4461752 w 4480560"/>
              <a:gd name="connsiteY15" fmla="*/ 0 h 2516783"/>
              <a:gd name="connsiteX16" fmla="*/ 4468994 w 4480560"/>
              <a:gd name="connsiteY16" fmla="*/ 47447 h 2516783"/>
              <a:gd name="connsiteX17" fmla="*/ 4480560 w 4480560"/>
              <a:gd name="connsiteY17" fmla="*/ 276503 h 2516783"/>
              <a:gd name="connsiteX18" fmla="*/ 2240280 w 4480560"/>
              <a:gd name="connsiteY18" fmla="*/ 2516783 h 2516783"/>
              <a:gd name="connsiteX19" fmla="*/ 0 w 4480560"/>
              <a:gd name="connsiteY19" fmla="*/ 276503 h 2516783"/>
              <a:gd name="connsiteX20" fmla="*/ 11567 w 4480560"/>
              <a:gd name="connsiteY20" fmla="*/ 47447 h 25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A4D0672D-43C7-420C-A186-48122D7CD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667"/>
            <a:ext cx="5681204" cy="6320333"/>
          </a:xfrm>
          <a:custGeom>
            <a:avLst/>
            <a:gdLst>
              <a:gd name="connsiteX0" fmla="*/ 0 w 5681204"/>
              <a:gd name="connsiteY0" fmla="*/ 5597835 h 6320333"/>
              <a:gd name="connsiteX1" fmla="*/ 39695 w 5681204"/>
              <a:gd name="connsiteY1" fmla="*/ 5641510 h 6320333"/>
              <a:gd name="connsiteX2" fmla="*/ 1034272 w 5681204"/>
              <a:gd name="connsiteY2" fmla="*/ 6312073 h 6320333"/>
              <a:gd name="connsiteX3" fmla="*/ 1056841 w 5681204"/>
              <a:gd name="connsiteY3" fmla="*/ 6320333 h 6320333"/>
              <a:gd name="connsiteX4" fmla="*/ 413612 w 5681204"/>
              <a:gd name="connsiteY4" fmla="*/ 6320333 h 6320333"/>
              <a:gd name="connsiteX5" fmla="*/ 300961 w 5681204"/>
              <a:gd name="connsiteY5" fmla="*/ 6249073 h 6320333"/>
              <a:gd name="connsiteX6" fmla="*/ 71042 w 5681204"/>
              <a:gd name="connsiteY6" fmla="*/ 6074983 h 6320333"/>
              <a:gd name="connsiteX7" fmla="*/ 0 w 5681204"/>
              <a:gd name="connsiteY7" fmla="*/ 6010415 h 6320333"/>
              <a:gd name="connsiteX8" fmla="*/ 2252205 w 5681204"/>
              <a:gd name="connsiteY8" fmla="*/ 385763 h 6320333"/>
              <a:gd name="connsiteX9" fmla="*/ 5295442 w 5681204"/>
              <a:gd name="connsiteY9" fmla="*/ 3429000 h 6320333"/>
              <a:gd name="connsiteX10" fmla="*/ 3436771 w 5681204"/>
              <a:gd name="connsiteY10" fmla="*/ 6233085 h 6320333"/>
              <a:gd name="connsiteX11" fmla="*/ 3198390 w 5681204"/>
              <a:gd name="connsiteY11" fmla="*/ 6320333 h 6320333"/>
              <a:gd name="connsiteX12" fmla="*/ 1306021 w 5681204"/>
              <a:gd name="connsiteY12" fmla="*/ 6320333 h 6320333"/>
              <a:gd name="connsiteX13" fmla="*/ 1067639 w 5681204"/>
              <a:gd name="connsiteY13" fmla="*/ 6233085 h 6320333"/>
              <a:gd name="connsiteX14" fmla="*/ 100311 w 5681204"/>
              <a:gd name="connsiteY14" fmla="*/ 5580893 h 6320333"/>
              <a:gd name="connsiteX15" fmla="*/ 0 w 5681204"/>
              <a:gd name="connsiteY15" fmla="*/ 5470524 h 6320333"/>
              <a:gd name="connsiteX16" fmla="*/ 0 w 5681204"/>
              <a:gd name="connsiteY16" fmla="*/ 1387476 h 6320333"/>
              <a:gd name="connsiteX17" fmla="*/ 100311 w 5681204"/>
              <a:gd name="connsiteY17" fmla="*/ 1277106 h 6320333"/>
              <a:gd name="connsiteX18" fmla="*/ 2252205 w 5681204"/>
              <a:gd name="connsiteY18" fmla="*/ 385763 h 6320333"/>
              <a:gd name="connsiteX19" fmla="*/ 2252205 w 5681204"/>
              <a:gd name="connsiteY19" fmla="*/ 0 h 6320333"/>
              <a:gd name="connsiteX20" fmla="*/ 5681204 w 5681204"/>
              <a:gd name="connsiteY20" fmla="*/ 3429000 h 6320333"/>
              <a:gd name="connsiteX21" fmla="*/ 4169391 w 5681204"/>
              <a:gd name="connsiteY21" fmla="*/ 6272380 h 6320333"/>
              <a:gd name="connsiteX22" fmla="*/ 4090458 w 5681204"/>
              <a:gd name="connsiteY22" fmla="*/ 6320333 h 6320333"/>
              <a:gd name="connsiteX23" fmla="*/ 3447569 w 5681204"/>
              <a:gd name="connsiteY23" fmla="*/ 6320333 h 6320333"/>
              <a:gd name="connsiteX24" fmla="*/ 3470138 w 5681204"/>
              <a:gd name="connsiteY24" fmla="*/ 6312073 h 6320333"/>
              <a:gd name="connsiteX25" fmla="*/ 5381167 w 5681204"/>
              <a:gd name="connsiteY25" fmla="*/ 3429000 h 6320333"/>
              <a:gd name="connsiteX26" fmla="*/ 2252205 w 5681204"/>
              <a:gd name="connsiteY26" fmla="*/ 300038 h 6320333"/>
              <a:gd name="connsiteX27" fmla="*/ 39695 w 5681204"/>
              <a:gd name="connsiteY27" fmla="*/ 1216490 h 6320333"/>
              <a:gd name="connsiteX28" fmla="*/ 0 w 5681204"/>
              <a:gd name="connsiteY28" fmla="*/ 1260165 h 6320333"/>
              <a:gd name="connsiteX29" fmla="*/ 0 w 5681204"/>
              <a:gd name="connsiteY29" fmla="*/ 847584 h 6320333"/>
              <a:gd name="connsiteX30" fmla="*/ 71042 w 5681204"/>
              <a:gd name="connsiteY30" fmla="*/ 783017 h 6320333"/>
              <a:gd name="connsiteX31" fmla="*/ 2252205 w 5681204"/>
              <a:gd name="connsiteY31" fmla="*/ 0 h 63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0 Imagen">
            <a:extLst>
              <a:ext uri="{FF2B5EF4-FFF2-40B4-BE49-F238E27FC236}">
                <a16:creationId xmlns:a16="http://schemas.microsoft.com/office/drawing/2014/main" id="{346400F5-B4F9-EEEE-C901-DA27057562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29" y="52975"/>
            <a:ext cx="1716627" cy="1811619"/>
          </a:xfrm>
          <a:prstGeom prst="rect">
            <a:avLst/>
          </a:prstGeom>
        </p:spPr>
      </p:pic>
      <p:pic>
        <p:nvPicPr>
          <p:cNvPr id="4" name="0 Imagen">
            <a:extLst>
              <a:ext uri="{FF2B5EF4-FFF2-40B4-BE49-F238E27FC236}">
                <a16:creationId xmlns:a16="http://schemas.microsoft.com/office/drawing/2014/main" id="{0868BC3B-4CDE-2887-207C-E56865B82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25165" y="1387287"/>
            <a:ext cx="1395069" cy="50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79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66DD7C-5B73-C506-CD3A-39446AF28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000" y="484632"/>
            <a:ext cx="10891250" cy="1609344"/>
          </a:xfrm>
        </p:spPr>
        <p:txBody>
          <a:bodyPr>
            <a:normAutofit/>
          </a:bodyPr>
          <a:lstStyle/>
          <a:p>
            <a:r>
              <a:rPr lang="ca-ES" dirty="0"/>
              <a:t>Orientacions         /       Conus 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C85F2D-E819-8930-2DA2-0301E1CFD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937" y="2106904"/>
            <a:ext cx="7495874" cy="4050792"/>
          </a:xfrm>
        </p:spPr>
        <p:txBody>
          <a:bodyPr>
            <a:normAutofit/>
          </a:bodyPr>
          <a:lstStyle/>
          <a:p>
            <a:endParaRPr lang="ca-ES" dirty="0"/>
          </a:p>
          <a:p>
            <a:r>
              <a:rPr lang="ca-ES" dirty="0"/>
              <a:t>Dreta</a:t>
            </a:r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endParaRPr lang="ca-ES" dirty="0"/>
          </a:p>
          <a:p>
            <a:pPr marL="0" indent="0">
              <a:buNone/>
            </a:pPr>
            <a:endParaRPr lang="ca-ES" dirty="0"/>
          </a:p>
          <a:p>
            <a:r>
              <a:rPr lang="ca-ES" dirty="0"/>
              <a:t>Esquerra</a:t>
            </a:r>
          </a:p>
        </p:txBody>
      </p:sp>
      <p:pic>
        <p:nvPicPr>
          <p:cNvPr id="4" name="0 Imagen">
            <a:extLst>
              <a:ext uri="{FF2B5EF4-FFF2-40B4-BE49-F238E27FC236}">
                <a16:creationId xmlns:a16="http://schemas.microsoft.com/office/drawing/2014/main" id="{1EC2F925-8131-6843-F998-C0AEF42FA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981779" y="1440573"/>
            <a:ext cx="863856" cy="3112997"/>
          </a:xfrm>
          <a:prstGeom prst="rect">
            <a:avLst/>
          </a:prstGeom>
        </p:spPr>
      </p:pic>
      <p:pic>
        <p:nvPicPr>
          <p:cNvPr id="5" name="0 Imagen">
            <a:extLst>
              <a:ext uri="{FF2B5EF4-FFF2-40B4-BE49-F238E27FC236}">
                <a16:creationId xmlns:a16="http://schemas.microsoft.com/office/drawing/2014/main" id="{2CD8DB28-5736-BAB4-59C0-8D94D9F17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27079" y="3553847"/>
            <a:ext cx="692641" cy="3112997"/>
          </a:xfrm>
          <a:prstGeom prst="rect">
            <a:avLst/>
          </a:prstGeom>
        </p:spPr>
      </p:pic>
      <p:pic>
        <p:nvPicPr>
          <p:cNvPr id="6" name="0 Imagen">
            <a:extLst>
              <a:ext uri="{FF2B5EF4-FFF2-40B4-BE49-F238E27FC236}">
                <a16:creationId xmlns:a16="http://schemas.microsoft.com/office/drawing/2014/main" id="{C3D5AB6E-161E-E99E-3DCB-D38F520D2B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7157" y="2400700"/>
            <a:ext cx="1566373" cy="275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19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1035" y="1679569"/>
            <a:ext cx="3498864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134" y="1864667"/>
            <a:ext cx="3128666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C645E7-7412-551B-26E9-BB8C35353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145" y="2376862"/>
            <a:ext cx="2640646" cy="2104273"/>
          </a:xfrm>
          <a:noFill/>
        </p:spPr>
        <p:txBody>
          <a:bodyPr>
            <a:normAutofit/>
          </a:bodyPr>
          <a:lstStyle/>
          <a:p>
            <a:pPr algn="ctr"/>
            <a:r>
              <a:rPr lang="es-ES" sz="3000" dirty="0">
                <a:solidFill>
                  <a:srgbClr val="FFFFFF"/>
                </a:solidFill>
              </a:rPr>
              <a:t>Freses</a:t>
            </a:r>
            <a:endParaRPr lang="en-GB" sz="30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02277" y="3388659"/>
            <a:ext cx="3657600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3559089B-E386-A53F-D023-F8CA0F74F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554708"/>
              </p:ext>
            </p:extLst>
          </p:nvPr>
        </p:nvGraphicFramePr>
        <p:xfrm>
          <a:off x="6081713" y="725488"/>
          <a:ext cx="5141912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81144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9A548D01-86BC-4A04-9A19-23363A0A5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4D53C06F-02C4-42B7-AAB4-056E8ECC6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5F781E6-BD45-7EAD-A503-6F3488B5B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002"/>
            <a:ext cx="10058400" cy="1522993"/>
          </a:xfrm>
        </p:spPr>
        <p:txBody>
          <a:bodyPr>
            <a:normAutofit/>
          </a:bodyPr>
          <a:lstStyle/>
          <a:p>
            <a:r>
              <a:rPr lang="ca-ES" sz="6000"/>
              <a:t>Discs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8C1063-F9BE-71BA-F130-308BD1158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965199"/>
            <a:ext cx="4704419" cy="3488445"/>
          </a:xfrm>
        </p:spPr>
        <p:txBody>
          <a:bodyPr>
            <a:normAutofit/>
          </a:bodyPr>
          <a:lstStyle/>
          <a:p>
            <a:r>
              <a:rPr lang="ca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els </a:t>
            </a:r>
            <a:r>
              <a:rPr lang="ca-E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CNC’s</a:t>
            </a:r>
            <a:r>
              <a:rPr lang="ca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podem trobar els discs al grup de broques per fer les regates verticals o horitzontal. També podem trobar discs en el grup </a:t>
            </a:r>
            <a:r>
              <a:rPr lang="ca-ES" sz="18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fresador</a:t>
            </a:r>
            <a:r>
              <a:rPr lang="ca-E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cas d’un 5e Eix o en un agregat.</a:t>
            </a:r>
          </a:p>
          <a:p>
            <a:pPr marL="0" indent="0">
              <a:buNone/>
            </a:pPr>
            <a:endParaRPr lang="en-GB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a-ES" sz="1800"/>
          </a:p>
        </p:txBody>
      </p:sp>
      <p:pic>
        <p:nvPicPr>
          <p:cNvPr id="9218" name="Picture 2" descr="Nuevo Utillaje Portasierras conexion HSK-F63 para sierras de max 250">
            <a:extLst>
              <a:ext uri="{FF2B5EF4-FFF2-40B4-BE49-F238E27FC236}">
                <a16:creationId xmlns:a16="http://schemas.microsoft.com/office/drawing/2014/main" id="{6C8BB1F0-8E61-9235-222C-A5F56AB5C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9072" y="270762"/>
            <a:ext cx="3953079" cy="395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9226">
            <a:extLst>
              <a:ext uri="{FF2B5EF4-FFF2-40B4-BE49-F238E27FC236}">
                <a16:creationId xmlns:a16="http://schemas.microsoft.com/office/drawing/2014/main" id="{F0B2D325-F52B-42D3-B95B-0B567E1B2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228" name="Oval 9227">
              <a:extLst>
                <a:ext uri="{FF2B5EF4-FFF2-40B4-BE49-F238E27FC236}">
                  <a16:creationId xmlns:a16="http://schemas.microsoft.com/office/drawing/2014/main" id="{564412BC-E554-4709-B783-CCD157054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229" name="Oval 9228">
              <a:extLst>
                <a:ext uri="{FF2B5EF4-FFF2-40B4-BE49-F238E27FC236}">
                  <a16:creationId xmlns:a16="http://schemas.microsoft.com/office/drawing/2014/main" id="{4111AF4E-4C22-4675-8450-1A2447ECB0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389170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0 Imagen">
            <a:extLst>
              <a:ext uri="{FF2B5EF4-FFF2-40B4-BE49-F238E27FC236}">
                <a16:creationId xmlns:a16="http://schemas.microsoft.com/office/drawing/2014/main" id="{5B0951C7-4746-11DA-2C8E-ED800B4DA8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685" y="505224"/>
            <a:ext cx="3110993" cy="30601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4837AC5-7EB7-12B5-0091-942969308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6579" y="4097343"/>
            <a:ext cx="4918841" cy="1767141"/>
          </a:xfrm>
        </p:spPr>
        <p:txBody>
          <a:bodyPr>
            <a:normAutofit/>
          </a:bodyPr>
          <a:lstStyle/>
          <a:p>
            <a:pPr algn="r"/>
            <a:r>
              <a:rPr lang="ca-ES" dirty="0"/>
              <a:t>Disc de melamina</a:t>
            </a:r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0BF203AB-CE69-8849-640D-DF433355B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53" y="1191160"/>
            <a:ext cx="5918974" cy="199765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7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0 Imagen">
            <a:extLst>
              <a:ext uri="{FF2B5EF4-FFF2-40B4-BE49-F238E27FC236}">
                <a16:creationId xmlns:a16="http://schemas.microsoft.com/office/drawing/2014/main" id="{B5E91448-F2BF-FF51-1F92-207802D8EB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677" y="505224"/>
            <a:ext cx="2993009" cy="30601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8B3950-004B-63A6-F029-C5B476AB7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6584915" cy="1767141"/>
          </a:xfrm>
        </p:spPr>
        <p:txBody>
          <a:bodyPr>
            <a:normAutofit/>
          </a:bodyPr>
          <a:lstStyle/>
          <a:p>
            <a:pPr algn="r"/>
            <a:r>
              <a:rPr lang="ca-ES" dirty="0"/>
              <a:t>Disc altern</a:t>
            </a:r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64A9F575-B4C6-ED1E-3067-39AC727838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1" y="939976"/>
            <a:ext cx="5612241" cy="248341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248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0 Imagen">
            <a:extLst>
              <a:ext uri="{FF2B5EF4-FFF2-40B4-BE49-F238E27FC236}">
                <a16:creationId xmlns:a16="http://schemas.microsoft.com/office/drawing/2014/main" id="{1F0C95D1-052E-CEAC-112C-5EDE1ABE11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91" y="505224"/>
            <a:ext cx="3128380" cy="306016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AE9ECB-AFE4-1717-949C-A095A1C23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58" y="4128300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ca-ES" dirty="0"/>
              <a:t>Disc de fusta</a:t>
            </a:r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292F12A6-EE98-1716-495D-037E538056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80" y="798800"/>
            <a:ext cx="5937919" cy="23900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831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" name="0 Imagen">
            <a:extLst>
              <a:ext uri="{FF2B5EF4-FFF2-40B4-BE49-F238E27FC236}">
                <a16:creationId xmlns:a16="http://schemas.microsoft.com/office/drawing/2014/main" id="{4C0E99CB-3767-8472-9C54-F570539AC9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760" y="505224"/>
            <a:ext cx="3054025" cy="299464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C91A84E-EB85-20F1-5FE6-9FCCBA182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158" y="4159538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ca-ES" dirty="0"/>
              <a:t>Disc de diamant</a:t>
            </a:r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BD91552E-739E-818A-CE2D-F2494A8107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8" y="648646"/>
            <a:ext cx="6507346" cy="26842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071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Rectangle 10246">
            <a:extLst>
              <a:ext uri="{FF2B5EF4-FFF2-40B4-BE49-F238E27FC236}">
                <a16:creationId xmlns:a16="http://schemas.microsoft.com/office/drawing/2014/main" id="{D2F9B8D9-2A0F-48A2-AD9F-81D8C4970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98D1BA2-AFFB-E5E1-297F-DBB980344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ca-ES" sz="4400"/>
              <a:t>Subjecció </a:t>
            </a:r>
          </a:p>
        </p:txBody>
      </p:sp>
      <p:pic>
        <p:nvPicPr>
          <p:cNvPr id="10242" name="Picture 2" descr="Discos de Corte Circulares para Ranurar Maquinas CNC - Tecnocorte">
            <a:extLst>
              <a:ext uri="{FF2B5EF4-FFF2-40B4-BE49-F238E27FC236}">
                <a16:creationId xmlns:a16="http://schemas.microsoft.com/office/drawing/2014/main" id="{9DB510B3-A6B1-32F7-01B1-469793F38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8405" y="0"/>
            <a:ext cx="3181652" cy="686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858E49-8132-FA1F-3BEC-3C646F5C7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ca-E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Normalment els discs que s’ubiquen als controls numèrics ja tenen un seguit de perforacions per que encaixin correctament. També tenen les parts exteriors </a:t>
            </a:r>
            <a:r>
              <a:rPr lang="ca-ES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avellanades</a:t>
            </a:r>
            <a:r>
              <a:rPr lang="ca-ES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per que els mètrics no sobresurtin i per donar la direcció del disc.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a-ES" dirty="0"/>
          </a:p>
        </p:txBody>
      </p:sp>
      <p:grpSp>
        <p:nvGrpSpPr>
          <p:cNvPr id="10254" name="Group 10248">
            <a:extLst>
              <a:ext uri="{FF2B5EF4-FFF2-40B4-BE49-F238E27FC236}">
                <a16:creationId xmlns:a16="http://schemas.microsoft.com/office/drawing/2014/main" id="{0F7E20FF-7DA6-46B7-AB0E-E6CBFDD0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255" name="Oval 10249">
              <a:extLst>
                <a:ext uri="{FF2B5EF4-FFF2-40B4-BE49-F238E27FC236}">
                  <a16:creationId xmlns:a16="http://schemas.microsoft.com/office/drawing/2014/main" id="{6BE624B6-B9F4-4C3F-9F6E-2182D90EC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256" name="Oval 10250">
              <a:extLst>
                <a:ext uri="{FF2B5EF4-FFF2-40B4-BE49-F238E27FC236}">
                  <a16:creationId xmlns:a16="http://schemas.microsoft.com/office/drawing/2014/main" id="{8710C23B-B5E1-45A6-80F6-55643AC62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3133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1EBB4D-E42B-468D-B801-D16CF43E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FBF63C-B061-4F66-8609-FED8EFFDA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93CC27-5C56-4F6F-9B94-413AE08B9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D64082-5099-45DC-84A9-81EA54822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9E39E47-E101-4CE1-883E-6C6528BEC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830CD01-B213-47C9-81AD-433E08F7D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3942243-EB87-47B0-A725-FB513F644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0 Imagen">
            <a:extLst>
              <a:ext uri="{FF2B5EF4-FFF2-40B4-BE49-F238E27FC236}">
                <a16:creationId xmlns:a16="http://schemas.microsoft.com/office/drawing/2014/main" id="{71517ED4-7EE5-4530-7404-AA6281DDDF6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86" b="-2"/>
          <a:stretch/>
        </p:blipFill>
        <p:spPr>
          <a:xfrm>
            <a:off x="20" y="1"/>
            <a:ext cx="6015547" cy="42573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1EA2B2F-0614-4D69-B22A-E70BCFCAD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7"/>
            <a:ext cx="12192000" cy="261046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E13FDA2-BC94-2C40-5898-C25D36DB2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Ubicació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365FA89-14CE-A5F7-C2F7-41B4EC60C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5908302"/>
            <a:ext cx="9052560" cy="36448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900"/>
              <a:t>Els discs s’ubiquen en el grup fresedor i en el grup de broques.</a:t>
            </a:r>
          </a:p>
        </p:txBody>
      </p:sp>
      <p:pic>
        <p:nvPicPr>
          <p:cNvPr id="4" name="0 Imagen">
            <a:extLst>
              <a:ext uri="{FF2B5EF4-FFF2-40B4-BE49-F238E27FC236}">
                <a16:creationId xmlns:a16="http://schemas.microsoft.com/office/drawing/2014/main" id="{C946ECA2-0640-845C-3ED5-ADE48E0280E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8" r="1" b="1"/>
          <a:stretch/>
        </p:blipFill>
        <p:spPr>
          <a:xfrm>
            <a:off x="6176433" y="-2"/>
            <a:ext cx="6015567" cy="426110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4F14128-2B23-48F2-BD56-EA0849FAC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E646914-1486-4A28-BF54-E138E8A7A2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D627D15-B201-4E06-B8F9-73B6A6D1E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7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11271">
            <a:extLst>
              <a:ext uri="{FF2B5EF4-FFF2-40B4-BE49-F238E27FC236}">
                <a16:creationId xmlns:a16="http://schemas.microsoft.com/office/drawing/2014/main" id="{DCC0DCE3-8753-43BB-86D2-6452D91E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4" name="Rectangle 11273">
            <a:extLst>
              <a:ext uri="{FF2B5EF4-FFF2-40B4-BE49-F238E27FC236}">
                <a16:creationId xmlns:a16="http://schemas.microsoft.com/office/drawing/2014/main" id="{D28BC7A6-65CA-4655-8641-7BDE9699B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6" name="Rectangle 11275">
            <a:extLst>
              <a:ext uri="{FF2B5EF4-FFF2-40B4-BE49-F238E27FC236}">
                <a16:creationId xmlns:a16="http://schemas.microsoft.com/office/drawing/2014/main" id="{58755CF4-45A8-4971-A14E-D6DE02B4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78" name="Group 11277">
            <a:extLst>
              <a:ext uri="{FF2B5EF4-FFF2-40B4-BE49-F238E27FC236}">
                <a16:creationId xmlns:a16="http://schemas.microsoft.com/office/drawing/2014/main" id="{421F62D5-850C-4310-A813-747E46433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279" name="Oval 11278">
              <a:extLst>
                <a:ext uri="{FF2B5EF4-FFF2-40B4-BE49-F238E27FC236}">
                  <a16:creationId xmlns:a16="http://schemas.microsoft.com/office/drawing/2014/main" id="{CAD4B505-4A68-456B-9AFD-344192BE94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280" name="Oval 11279">
              <a:extLst>
                <a:ext uri="{FF2B5EF4-FFF2-40B4-BE49-F238E27FC236}">
                  <a16:creationId xmlns:a16="http://schemas.microsoft.com/office/drawing/2014/main" id="{A7F9A339-5395-403B-B163-DFDDD9E09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282" name="Rectangle 11281">
            <a:extLst>
              <a:ext uri="{FF2B5EF4-FFF2-40B4-BE49-F238E27FC236}">
                <a16:creationId xmlns:a16="http://schemas.microsoft.com/office/drawing/2014/main" id="{80E61E04-3F7C-42DE-ABE7-D3F7E349C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284" name="Rectangle 11283">
            <a:extLst>
              <a:ext uri="{FF2B5EF4-FFF2-40B4-BE49-F238E27FC236}">
                <a16:creationId xmlns:a16="http://schemas.microsoft.com/office/drawing/2014/main" id="{2B036F7E-6C8A-4549-99EF-9958C587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1CC82F1-3EBF-D4C2-E053-4BDA9528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55692"/>
            <a:ext cx="9085940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600" kern="12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Quadres de revolucions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1A5621-808B-8A3E-D5BE-CA714D26A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5827916"/>
            <a:ext cx="9052560" cy="4448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rgbClr val="000000"/>
                </a:solidFill>
              </a:rPr>
              <a:t>Aquests quadres s’utilitzen per saber la relació entre avanç i velocitat.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785EEA5-70BC-DD1C-38DC-9D3DB2657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9848" y="247919"/>
            <a:ext cx="4138376" cy="37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5B7182CF-F129-F8D7-8CB4-70BC937EF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7139" y="306858"/>
            <a:ext cx="4044890" cy="367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86" name="Group 11285">
            <a:extLst>
              <a:ext uri="{FF2B5EF4-FFF2-40B4-BE49-F238E27FC236}">
                <a16:creationId xmlns:a16="http://schemas.microsoft.com/office/drawing/2014/main" id="{75EE15D0-BDD3-4CA6-B5DC-159D83FA6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11287" name="Oval 11286">
              <a:extLst>
                <a:ext uri="{FF2B5EF4-FFF2-40B4-BE49-F238E27FC236}">
                  <a16:creationId xmlns:a16="http://schemas.microsoft.com/office/drawing/2014/main" id="{C1D99473-F547-41EE-8D8B-3DFA6E58D0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288" name="Oval 11287">
              <a:extLst>
                <a:ext uri="{FF2B5EF4-FFF2-40B4-BE49-F238E27FC236}">
                  <a16:creationId xmlns:a16="http://schemas.microsoft.com/office/drawing/2014/main" id="{71482930-66A8-46E9-8554-6D127FFCF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0835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12B170-AB55-9E99-4512-C984693DA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6641" y="2691557"/>
            <a:ext cx="4741963" cy="1971964"/>
          </a:xfrm>
        </p:spPr>
        <p:txBody>
          <a:bodyPr>
            <a:normAutofit/>
          </a:bodyPr>
          <a:lstStyle/>
          <a:p>
            <a:r>
              <a:rPr lang="es-ES" sz="4800" dirty="0" err="1">
                <a:solidFill>
                  <a:schemeClr val="tx1"/>
                </a:solidFill>
              </a:rPr>
              <a:t>Eines</a:t>
            </a:r>
            <a:r>
              <a:rPr lang="es-ES" sz="4800" dirty="0">
                <a:solidFill>
                  <a:schemeClr val="tx1"/>
                </a:solidFill>
              </a:rPr>
              <a:t> </a:t>
            </a:r>
            <a:r>
              <a:rPr lang="es-ES" sz="4800" dirty="0" err="1">
                <a:solidFill>
                  <a:schemeClr val="tx1"/>
                </a:solidFill>
              </a:rPr>
              <a:t>més</a:t>
            </a:r>
            <a:r>
              <a:rPr lang="es-ES" sz="4800" dirty="0">
                <a:solidFill>
                  <a:schemeClr val="tx1"/>
                </a:solidFill>
              </a:rPr>
              <a:t> </a:t>
            </a:r>
            <a:r>
              <a:rPr lang="es-ES" sz="4800" dirty="0" err="1">
                <a:solidFill>
                  <a:schemeClr val="tx1"/>
                </a:solidFill>
              </a:rPr>
              <a:t>habituals</a:t>
            </a:r>
            <a:endParaRPr lang="en-GB" sz="4800" dirty="0">
              <a:solidFill>
                <a:schemeClr val="tx1"/>
              </a:solidFill>
            </a:endParaRPr>
          </a:p>
        </p:txBody>
      </p:sp>
      <p:sp>
        <p:nvSpPr>
          <p:cNvPr id="1035" name="Freeform: Shape 1034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Qué es una herramienta de corte para un Router CNC?">
            <a:extLst>
              <a:ext uri="{FF2B5EF4-FFF2-40B4-BE49-F238E27FC236}">
                <a16:creationId xmlns:a16="http://schemas.microsoft.com/office/drawing/2014/main" id="{AE8B2DDF-82D9-CE27-EA03-DD0CED5BE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013978"/>
            <a:ext cx="4999773" cy="332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066391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5CA2239-B6AD-A1B2-D3B6-6DCC21261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84" y="484632"/>
            <a:ext cx="4741963" cy="1971964"/>
          </a:xfrm>
        </p:spPr>
        <p:txBody>
          <a:bodyPr>
            <a:normAutofit/>
          </a:bodyPr>
          <a:lstStyle/>
          <a:p>
            <a:r>
              <a:rPr lang="ca-ES" sz="4800">
                <a:solidFill>
                  <a:schemeClr val="tx1"/>
                </a:solidFill>
              </a:rPr>
              <a:t>Helicoidals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5821A2D-F010-4C2B-8819-23281D9C7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0 Imagen">
            <a:extLst>
              <a:ext uri="{FF2B5EF4-FFF2-40B4-BE49-F238E27FC236}">
                <a16:creationId xmlns:a16="http://schemas.microsoft.com/office/drawing/2014/main" id="{A5EB02EF-B24B-6398-5925-DA79CC9B4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69" y="132751"/>
            <a:ext cx="3001800" cy="6126123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70236A-BA1B-371D-6DAB-2FAC61CDC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286" y="2456596"/>
            <a:ext cx="4741962" cy="3715603"/>
          </a:xfrm>
        </p:spPr>
        <p:txBody>
          <a:bodyPr>
            <a:normAutofit/>
          </a:bodyPr>
          <a:lstStyle/>
          <a:p>
            <a:r>
              <a:rPr lang="ca-ES" dirty="0"/>
              <a:t>Són de les eines més usades en CNC, podem trobar eines helicoidals per treballar diferents materials</a:t>
            </a:r>
            <a:r>
              <a:rPr lang="en-US" dirty="0"/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68B9961-F007-40D1-AF51-61B6DE510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9FDF494-C7FB-47DF-BD39-1F65FA550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822E1C-4C1A-4BEE-B19C-0FFB2D57B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2472029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2056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1C36981-3600-EC3A-7626-858AB79E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512064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ca-ES" sz="3200" dirty="0"/>
              <a:t>Desbast dentades </a:t>
            </a:r>
          </a:p>
        </p:txBody>
      </p:sp>
      <p:pic>
        <p:nvPicPr>
          <p:cNvPr id="2050" name="Picture 2" descr="Fresas de desbaste de carburo sólido, brocas de corte CNC de 4 ranuras,  broca de enrutador para mecanizado en bruto de metal, tamaños de 50 hrc de  6mm a 20mm|Fresa| - AliExpress">
            <a:extLst>
              <a:ext uri="{FF2B5EF4-FFF2-40B4-BE49-F238E27FC236}">
                <a16:creationId xmlns:a16="http://schemas.microsoft.com/office/drawing/2014/main" id="{7C60E1EE-92AA-F9E2-26B8-D389AE907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1083" y="640080"/>
            <a:ext cx="5588101" cy="55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0" name="Content Placeholder 2053">
            <a:extLst>
              <a:ext uri="{FF2B5EF4-FFF2-40B4-BE49-F238E27FC236}">
                <a16:creationId xmlns:a16="http://schemas.microsoft.com/office/drawing/2014/main" id="{9C43F384-68F2-D1E1-BB2F-2FB886180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ca-ES" sz="1600" dirty="0"/>
              <a:t>S’utilitzen sobretot per desbastar o buidar grans superfícies i peces de fusta massissa. </a:t>
            </a:r>
          </a:p>
          <a:p>
            <a:r>
              <a:rPr lang="ca-ES" sz="1600" dirty="0"/>
              <a:t>Tenen una millor refrigeració que altres eines que tenen el tall recte o continu .</a:t>
            </a:r>
          </a:p>
        </p:txBody>
      </p:sp>
      <p:grpSp>
        <p:nvGrpSpPr>
          <p:cNvPr id="2071" name="Group 2058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060" name="Oval 2059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72" name="Oval 2060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9537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A9E7D-5752-2141-67BB-D1FB02EF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381783"/>
            <a:ext cx="10058400" cy="950070"/>
          </a:xfrm>
        </p:spPr>
        <p:txBody>
          <a:bodyPr anchor="b">
            <a:normAutofit/>
          </a:bodyPr>
          <a:lstStyle/>
          <a:p>
            <a:pPr algn="ctr"/>
            <a:r>
              <a:rPr lang="ca-ES" sz="4800"/>
              <a:t>Freses amb cutxilles </a:t>
            </a:r>
          </a:p>
        </p:txBody>
      </p:sp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3D837D9D-C83F-4B5F-A3E4-0566BFFDE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8428" y="842135"/>
            <a:ext cx="3300984" cy="3300984"/>
            <a:chOff x="4387553" y="842135"/>
            <a:chExt cx="3300984" cy="3300984"/>
          </a:xfrm>
        </p:grpSpPr>
        <p:sp>
          <p:nvSpPr>
            <p:cNvPr id="3084" name="Freeform: Shape 3083">
              <a:extLst>
                <a:ext uri="{FF2B5EF4-FFF2-40B4-BE49-F238E27FC236}">
                  <a16:creationId xmlns:a16="http://schemas.microsoft.com/office/drawing/2014/main" id="{B5F90687-BF67-41A3-A432-11256130B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7553" y="842135"/>
              <a:ext cx="3300984" cy="3300984"/>
            </a:xfrm>
            <a:custGeom>
              <a:avLst/>
              <a:gdLst>
                <a:gd name="connsiteX0" fmla="*/ 1650492 w 3300984"/>
                <a:gd name="connsiteY0" fmla="*/ 164592 h 3300984"/>
                <a:gd name="connsiteX1" fmla="*/ 164592 w 3300984"/>
                <a:gd name="connsiteY1" fmla="*/ 1650492 h 3300984"/>
                <a:gd name="connsiteX2" fmla="*/ 1650492 w 3300984"/>
                <a:gd name="connsiteY2" fmla="*/ 3136392 h 3300984"/>
                <a:gd name="connsiteX3" fmla="*/ 3136392 w 3300984"/>
                <a:gd name="connsiteY3" fmla="*/ 1650492 h 3300984"/>
                <a:gd name="connsiteX4" fmla="*/ 1650492 w 3300984"/>
                <a:gd name="connsiteY4" fmla="*/ 164592 h 3300984"/>
                <a:gd name="connsiteX5" fmla="*/ 1650492 w 3300984"/>
                <a:gd name="connsiteY5" fmla="*/ 0 h 3300984"/>
                <a:gd name="connsiteX6" fmla="*/ 3300984 w 3300984"/>
                <a:gd name="connsiteY6" fmla="*/ 1650492 h 3300984"/>
                <a:gd name="connsiteX7" fmla="*/ 1650492 w 3300984"/>
                <a:gd name="connsiteY7" fmla="*/ 3300984 h 3300984"/>
                <a:gd name="connsiteX8" fmla="*/ 0 w 3300984"/>
                <a:gd name="connsiteY8" fmla="*/ 1650492 h 3300984"/>
                <a:gd name="connsiteX9" fmla="*/ 1650492 w 3300984"/>
                <a:gd name="connsiteY9" fmla="*/ 0 h 330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0984" h="3300984">
                  <a:moveTo>
                    <a:pt x="1650492" y="164592"/>
                  </a:moveTo>
                  <a:cubicBezTo>
                    <a:pt x="829852" y="164592"/>
                    <a:pt x="164592" y="829852"/>
                    <a:pt x="164592" y="1650492"/>
                  </a:cubicBezTo>
                  <a:cubicBezTo>
                    <a:pt x="164592" y="2471132"/>
                    <a:pt x="829852" y="3136392"/>
                    <a:pt x="1650492" y="3136392"/>
                  </a:cubicBezTo>
                  <a:cubicBezTo>
                    <a:pt x="2471132" y="3136392"/>
                    <a:pt x="3136392" y="2471132"/>
                    <a:pt x="3136392" y="1650492"/>
                  </a:cubicBezTo>
                  <a:cubicBezTo>
                    <a:pt x="3136392" y="829852"/>
                    <a:pt x="2471132" y="164592"/>
                    <a:pt x="1650492" y="164592"/>
                  </a:cubicBezTo>
                  <a:close/>
                  <a:moveTo>
                    <a:pt x="1650492" y="0"/>
                  </a:moveTo>
                  <a:cubicBezTo>
                    <a:pt x="2562034" y="0"/>
                    <a:pt x="3300984" y="738950"/>
                    <a:pt x="3300984" y="1650492"/>
                  </a:cubicBezTo>
                  <a:cubicBezTo>
                    <a:pt x="3300984" y="2562034"/>
                    <a:pt x="2562034" y="3300984"/>
                    <a:pt x="1650492" y="3300984"/>
                  </a:cubicBezTo>
                  <a:cubicBezTo>
                    <a:pt x="738950" y="3300984"/>
                    <a:pt x="0" y="2562034"/>
                    <a:pt x="0" y="1650492"/>
                  </a:cubicBezTo>
                  <a:cubicBezTo>
                    <a:pt x="0" y="738950"/>
                    <a:pt x="738950" y="0"/>
                    <a:pt x="1650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3085" name="Freeform: Shape 3084">
              <a:extLst>
                <a:ext uri="{FF2B5EF4-FFF2-40B4-BE49-F238E27FC236}">
                  <a16:creationId xmlns:a16="http://schemas.microsoft.com/office/drawing/2014/main" id="{3C08B7F7-C426-414C-99CF-62072F2A8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7553" y="842135"/>
              <a:ext cx="3300984" cy="3300984"/>
            </a:xfrm>
            <a:custGeom>
              <a:avLst/>
              <a:gdLst>
                <a:gd name="connsiteX0" fmla="*/ 1650492 w 3300984"/>
                <a:gd name="connsiteY0" fmla="*/ 164592 h 3300984"/>
                <a:gd name="connsiteX1" fmla="*/ 164592 w 3300984"/>
                <a:gd name="connsiteY1" fmla="*/ 1650492 h 3300984"/>
                <a:gd name="connsiteX2" fmla="*/ 1650492 w 3300984"/>
                <a:gd name="connsiteY2" fmla="*/ 3136392 h 3300984"/>
                <a:gd name="connsiteX3" fmla="*/ 3136392 w 3300984"/>
                <a:gd name="connsiteY3" fmla="*/ 1650492 h 3300984"/>
                <a:gd name="connsiteX4" fmla="*/ 1650492 w 3300984"/>
                <a:gd name="connsiteY4" fmla="*/ 164592 h 3300984"/>
                <a:gd name="connsiteX5" fmla="*/ 1650492 w 3300984"/>
                <a:gd name="connsiteY5" fmla="*/ 0 h 3300984"/>
                <a:gd name="connsiteX6" fmla="*/ 3300984 w 3300984"/>
                <a:gd name="connsiteY6" fmla="*/ 1650492 h 3300984"/>
                <a:gd name="connsiteX7" fmla="*/ 1650492 w 3300984"/>
                <a:gd name="connsiteY7" fmla="*/ 3300984 h 3300984"/>
                <a:gd name="connsiteX8" fmla="*/ 0 w 3300984"/>
                <a:gd name="connsiteY8" fmla="*/ 1650492 h 3300984"/>
                <a:gd name="connsiteX9" fmla="*/ 1650492 w 3300984"/>
                <a:gd name="connsiteY9" fmla="*/ 0 h 330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0984" h="3300984">
                  <a:moveTo>
                    <a:pt x="1650492" y="164592"/>
                  </a:moveTo>
                  <a:cubicBezTo>
                    <a:pt x="829852" y="164592"/>
                    <a:pt x="164592" y="829852"/>
                    <a:pt x="164592" y="1650492"/>
                  </a:cubicBezTo>
                  <a:cubicBezTo>
                    <a:pt x="164592" y="2471132"/>
                    <a:pt x="829852" y="3136392"/>
                    <a:pt x="1650492" y="3136392"/>
                  </a:cubicBezTo>
                  <a:cubicBezTo>
                    <a:pt x="2471132" y="3136392"/>
                    <a:pt x="3136392" y="2471132"/>
                    <a:pt x="3136392" y="1650492"/>
                  </a:cubicBezTo>
                  <a:cubicBezTo>
                    <a:pt x="3136392" y="829852"/>
                    <a:pt x="2471132" y="164592"/>
                    <a:pt x="1650492" y="164592"/>
                  </a:cubicBezTo>
                  <a:close/>
                  <a:moveTo>
                    <a:pt x="1650492" y="0"/>
                  </a:moveTo>
                  <a:cubicBezTo>
                    <a:pt x="2562034" y="0"/>
                    <a:pt x="3300984" y="738950"/>
                    <a:pt x="3300984" y="1650492"/>
                  </a:cubicBezTo>
                  <a:cubicBezTo>
                    <a:pt x="3300984" y="2562034"/>
                    <a:pt x="2562034" y="3300984"/>
                    <a:pt x="1650492" y="3300984"/>
                  </a:cubicBezTo>
                  <a:cubicBezTo>
                    <a:pt x="738950" y="3300984"/>
                    <a:pt x="0" y="2562034"/>
                    <a:pt x="0" y="1650492"/>
                  </a:cubicBezTo>
                  <a:cubicBezTo>
                    <a:pt x="0" y="738950"/>
                    <a:pt x="738950" y="0"/>
                    <a:pt x="1650492" y="0"/>
                  </a:cubicBezTo>
                  <a:close/>
                </a:path>
              </a:pathLst>
            </a:custGeom>
            <a:blipFill dpi="0" rotWithShape="1">
              <a:blip r:embed="rId2">
                <a:alphaModFix amt="3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  <a14:imgEffect>
                          <a14:brightnessContrast bright="-25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6200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Rockwell" panose="02060603020205020403"/>
              </a:endParaRPr>
            </a:p>
          </p:txBody>
        </p:sp>
      </p:grpSp>
      <p:pic>
        <p:nvPicPr>
          <p:cNvPr id="4" name="0 Imagen">
            <a:extLst>
              <a:ext uri="{FF2B5EF4-FFF2-40B4-BE49-F238E27FC236}">
                <a16:creationId xmlns:a16="http://schemas.microsoft.com/office/drawing/2014/main" id="{2CAF42FB-851F-3B13-E94B-E9B23CC370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868" y="1626769"/>
            <a:ext cx="1316104" cy="1731716"/>
          </a:xfrm>
          <a:prstGeom prst="rect">
            <a:avLst/>
          </a:prstGeom>
        </p:spPr>
      </p:pic>
      <p:grpSp>
        <p:nvGrpSpPr>
          <p:cNvPr id="3087" name="Group 3086">
            <a:extLst>
              <a:ext uri="{FF2B5EF4-FFF2-40B4-BE49-F238E27FC236}">
                <a16:creationId xmlns:a16="http://schemas.microsoft.com/office/drawing/2014/main" id="{8014E084-82AA-4AF5-8DCD-D78AE42BC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45508" y="842135"/>
            <a:ext cx="3300984" cy="3300984"/>
            <a:chOff x="4387553" y="842135"/>
            <a:chExt cx="3300984" cy="3300984"/>
          </a:xfrm>
        </p:grpSpPr>
        <p:sp>
          <p:nvSpPr>
            <p:cNvPr id="3088" name="Freeform: Shape 3087">
              <a:extLst>
                <a:ext uri="{FF2B5EF4-FFF2-40B4-BE49-F238E27FC236}">
                  <a16:creationId xmlns:a16="http://schemas.microsoft.com/office/drawing/2014/main" id="{EA77BFFF-4813-41BB-8509-EDF202F3D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7553" y="842135"/>
              <a:ext cx="3300984" cy="3300984"/>
            </a:xfrm>
            <a:custGeom>
              <a:avLst/>
              <a:gdLst>
                <a:gd name="connsiteX0" fmla="*/ 1650492 w 3300984"/>
                <a:gd name="connsiteY0" fmla="*/ 164592 h 3300984"/>
                <a:gd name="connsiteX1" fmla="*/ 164592 w 3300984"/>
                <a:gd name="connsiteY1" fmla="*/ 1650492 h 3300984"/>
                <a:gd name="connsiteX2" fmla="*/ 1650492 w 3300984"/>
                <a:gd name="connsiteY2" fmla="*/ 3136392 h 3300984"/>
                <a:gd name="connsiteX3" fmla="*/ 3136392 w 3300984"/>
                <a:gd name="connsiteY3" fmla="*/ 1650492 h 3300984"/>
                <a:gd name="connsiteX4" fmla="*/ 1650492 w 3300984"/>
                <a:gd name="connsiteY4" fmla="*/ 164592 h 3300984"/>
                <a:gd name="connsiteX5" fmla="*/ 1650492 w 3300984"/>
                <a:gd name="connsiteY5" fmla="*/ 0 h 3300984"/>
                <a:gd name="connsiteX6" fmla="*/ 3300984 w 3300984"/>
                <a:gd name="connsiteY6" fmla="*/ 1650492 h 3300984"/>
                <a:gd name="connsiteX7" fmla="*/ 1650492 w 3300984"/>
                <a:gd name="connsiteY7" fmla="*/ 3300984 h 3300984"/>
                <a:gd name="connsiteX8" fmla="*/ 0 w 3300984"/>
                <a:gd name="connsiteY8" fmla="*/ 1650492 h 3300984"/>
                <a:gd name="connsiteX9" fmla="*/ 1650492 w 3300984"/>
                <a:gd name="connsiteY9" fmla="*/ 0 h 330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0984" h="3300984">
                  <a:moveTo>
                    <a:pt x="1650492" y="164592"/>
                  </a:moveTo>
                  <a:cubicBezTo>
                    <a:pt x="829852" y="164592"/>
                    <a:pt x="164592" y="829852"/>
                    <a:pt x="164592" y="1650492"/>
                  </a:cubicBezTo>
                  <a:cubicBezTo>
                    <a:pt x="164592" y="2471132"/>
                    <a:pt x="829852" y="3136392"/>
                    <a:pt x="1650492" y="3136392"/>
                  </a:cubicBezTo>
                  <a:cubicBezTo>
                    <a:pt x="2471132" y="3136392"/>
                    <a:pt x="3136392" y="2471132"/>
                    <a:pt x="3136392" y="1650492"/>
                  </a:cubicBezTo>
                  <a:cubicBezTo>
                    <a:pt x="3136392" y="829852"/>
                    <a:pt x="2471132" y="164592"/>
                    <a:pt x="1650492" y="164592"/>
                  </a:cubicBezTo>
                  <a:close/>
                  <a:moveTo>
                    <a:pt x="1650492" y="0"/>
                  </a:moveTo>
                  <a:cubicBezTo>
                    <a:pt x="2562034" y="0"/>
                    <a:pt x="3300984" y="738950"/>
                    <a:pt x="3300984" y="1650492"/>
                  </a:cubicBezTo>
                  <a:cubicBezTo>
                    <a:pt x="3300984" y="2562034"/>
                    <a:pt x="2562034" y="3300984"/>
                    <a:pt x="1650492" y="3300984"/>
                  </a:cubicBezTo>
                  <a:cubicBezTo>
                    <a:pt x="738950" y="3300984"/>
                    <a:pt x="0" y="2562034"/>
                    <a:pt x="0" y="1650492"/>
                  </a:cubicBezTo>
                  <a:cubicBezTo>
                    <a:pt x="0" y="738950"/>
                    <a:pt x="738950" y="0"/>
                    <a:pt x="1650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3089" name="Freeform: Shape 3088">
              <a:extLst>
                <a:ext uri="{FF2B5EF4-FFF2-40B4-BE49-F238E27FC236}">
                  <a16:creationId xmlns:a16="http://schemas.microsoft.com/office/drawing/2014/main" id="{F08E3F81-BAE4-49F8-8484-2A01C7D98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7553" y="842135"/>
              <a:ext cx="3300984" cy="3300984"/>
            </a:xfrm>
            <a:custGeom>
              <a:avLst/>
              <a:gdLst>
                <a:gd name="connsiteX0" fmla="*/ 1650492 w 3300984"/>
                <a:gd name="connsiteY0" fmla="*/ 164592 h 3300984"/>
                <a:gd name="connsiteX1" fmla="*/ 164592 w 3300984"/>
                <a:gd name="connsiteY1" fmla="*/ 1650492 h 3300984"/>
                <a:gd name="connsiteX2" fmla="*/ 1650492 w 3300984"/>
                <a:gd name="connsiteY2" fmla="*/ 3136392 h 3300984"/>
                <a:gd name="connsiteX3" fmla="*/ 3136392 w 3300984"/>
                <a:gd name="connsiteY3" fmla="*/ 1650492 h 3300984"/>
                <a:gd name="connsiteX4" fmla="*/ 1650492 w 3300984"/>
                <a:gd name="connsiteY4" fmla="*/ 164592 h 3300984"/>
                <a:gd name="connsiteX5" fmla="*/ 1650492 w 3300984"/>
                <a:gd name="connsiteY5" fmla="*/ 0 h 3300984"/>
                <a:gd name="connsiteX6" fmla="*/ 3300984 w 3300984"/>
                <a:gd name="connsiteY6" fmla="*/ 1650492 h 3300984"/>
                <a:gd name="connsiteX7" fmla="*/ 1650492 w 3300984"/>
                <a:gd name="connsiteY7" fmla="*/ 3300984 h 3300984"/>
                <a:gd name="connsiteX8" fmla="*/ 0 w 3300984"/>
                <a:gd name="connsiteY8" fmla="*/ 1650492 h 3300984"/>
                <a:gd name="connsiteX9" fmla="*/ 1650492 w 3300984"/>
                <a:gd name="connsiteY9" fmla="*/ 0 h 330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0984" h="3300984">
                  <a:moveTo>
                    <a:pt x="1650492" y="164592"/>
                  </a:moveTo>
                  <a:cubicBezTo>
                    <a:pt x="829852" y="164592"/>
                    <a:pt x="164592" y="829852"/>
                    <a:pt x="164592" y="1650492"/>
                  </a:cubicBezTo>
                  <a:cubicBezTo>
                    <a:pt x="164592" y="2471132"/>
                    <a:pt x="829852" y="3136392"/>
                    <a:pt x="1650492" y="3136392"/>
                  </a:cubicBezTo>
                  <a:cubicBezTo>
                    <a:pt x="2471132" y="3136392"/>
                    <a:pt x="3136392" y="2471132"/>
                    <a:pt x="3136392" y="1650492"/>
                  </a:cubicBezTo>
                  <a:cubicBezTo>
                    <a:pt x="3136392" y="829852"/>
                    <a:pt x="2471132" y="164592"/>
                    <a:pt x="1650492" y="164592"/>
                  </a:cubicBezTo>
                  <a:close/>
                  <a:moveTo>
                    <a:pt x="1650492" y="0"/>
                  </a:moveTo>
                  <a:cubicBezTo>
                    <a:pt x="2562034" y="0"/>
                    <a:pt x="3300984" y="738950"/>
                    <a:pt x="3300984" y="1650492"/>
                  </a:cubicBezTo>
                  <a:cubicBezTo>
                    <a:pt x="3300984" y="2562034"/>
                    <a:pt x="2562034" y="3300984"/>
                    <a:pt x="1650492" y="3300984"/>
                  </a:cubicBezTo>
                  <a:cubicBezTo>
                    <a:pt x="738950" y="3300984"/>
                    <a:pt x="0" y="2562034"/>
                    <a:pt x="0" y="1650492"/>
                  </a:cubicBezTo>
                  <a:cubicBezTo>
                    <a:pt x="0" y="738950"/>
                    <a:pt x="738950" y="0"/>
                    <a:pt x="1650492" y="0"/>
                  </a:cubicBezTo>
                  <a:close/>
                </a:path>
              </a:pathLst>
            </a:custGeom>
            <a:blipFill dpi="0" rotWithShape="1">
              <a:blip r:embed="rId2">
                <a:alphaModFix amt="3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  <a14:imgEffect>
                          <a14:brightnessContrast bright="-25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6200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Rockwell" panose="02060603020205020403"/>
              </a:endParaRPr>
            </a:p>
          </p:txBody>
        </p:sp>
      </p:grpSp>
      <p:pic>
        <p:nvPicPr>
          <p:cNvPr id="3074" name="Picture 2" descr="Fresa de cuchillas intercambiables para nivelar y para galces XTreme 663.50  | Mandriles y herramientas para CNC | CMT Orange Tools">
            <a:extLst>
              <a:ext uri="{FF2B5EF4-FFF2-40B4-BE49-F238E27FC236}">
                <a16:creationId xmlns:a16="http://schemas.microsoft.com/office/drawing/2014/main" id="{D05D8656-F46A-5EFD-83DD-727F95B4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0142" y="1626769"/>
            <a:ext cx="1731716" cy="17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1" name="Group 3090">
            <a:extLst>
              <a:ext uri="{FF2B5EF4-FFF2-40B4-BE49-F238E27FC236}">
                <a16:creationId xmlns:a16="http://schemas.microsoft.com/office/drawing/2014/main" id="{54FBC6F2-8708-4069-AD0A-911A723CD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42588" y="842135"/>
            <a:ext cx="3300984" cy="3300984"/>
            <a:chOff x="4387553" y="842135"/>
            <a:chExt cx="3300984" cy="3300984"/>
          </a:xfrm>
        </p:grpSpPr>
        <p:sp>
          <p:nvSpPr>
            <p:cNvPr id="3092" name="Freeform: Shape 3091">
              <a:extLst>
                <a:ext uri="{FF2B5EF4-FFF2-40B4-BE49-F238E27FC236}">
                  <a16:creationId xmlns:a16="http://schemas.microsoft.com/office/drawing/2014/main" id="{257C3240-E232-44EE-91D6-6DDA664B7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7553" y="842135"/>
              <a:ext cx="3300984" cy="3300984"/>
            </a:xfrm>
            <a:custGeom>
              <a:avLst/>
              <a:gdLst>
                <a:gd name="connsiteX0" fmla="*/ 1650492 w 3300984"/>
                <a:gd name="connsiteY0" fmla="*/ 164592 h 3300984"/>
                <a:gd name="connsiteX1" fmla="*/ 164592 w 3300984"/>
                <a:gd name="connsiteY1" fmla="*/ 1650492 h 3300984"/>
                <a:gd name="connsiteX2" fmla="*/ 1650492 w 3300984"/>
                <a:gd name="connsiteY2" fmla="*/ 3136392 h 3300984"/>
                <a:gd name="connsiteX3" fmla="*/ 3136392 w 3300984"/>
                <a:gd name="connsiteY3" fmla="*/ 1650492 h 3300984"/>
                <a:gd name="connsiteX4" fmla="*/ 1650492 w 3300984"/>
                <a:gd name="connsiteY4" fmla="*/ 164592 h 3300984"/>
                <a:gd name="connsiteX5" fmla="*/ 1650492 w 3300984"/>
                <a:gd name="connsiteY5" fmla="*/ 0 h 3300984"/>
                <a:gd name="connsiteX6" fmla="*/ 3300984 w 3300984"/>
                <a:gd name="connsiteY6" fmla="*/ 1650492 h 3300984"/>
                <a:gd name="connsiteX7" fmla="*/ 1650492 w 3300984"/>
                <a:gd name="connsiteY7" fmla="*/ 3300984 h 3300984"/>
                <a:gd name="connsiteX8" fmla="*/ 0 w 3300984"/>
                <a:gd name="connsiteY8" fmla="*/ 1650492 h 3300984"/>
                <a:gd name="connsiteX9" fmla="*/ 1650492 w 3300984"/>
                <a:gd name="connsiteY9" fmla="*/ 0 h 330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0984" h="3300984">
                  <a:moveTo>
                    <a:pt x="1650492" y="164592"/>
                  </a:moveTo>
                  <a:cubicBezTo>
                    <a:pt x="829852" y="164592"/>
                    <a:pt x="164592" y="829852"/>
                    <a:pt x="164592" y="1650492"/>
                  </a:cubicBezTo>
                  <a:cubicBezTo>
                    <a:pt x="164592" y="2471132"/>
                    <a:pt x="829852" y="3136392"/>
                    <a:pt x="1650492" y="3136392"/>
                  </a:cubicBezTo>
                  <a:cubicBezTo>
                    <a:pt x="2471132" y="3136392"/>
                    <a:pt x="3136392" y="2471132"/>
                    <a:pt x="3136392" y="1650492"/>
                  </a:cubicBezTo>
                  <a:cubicBezTo>
                    <a:pt x="3136392" y="829852"/>
                    <a:pt x="2471132" y="164592"/>
                    <a:pt x="1650492" y="164592"/>
                  </a:cubicBezTo>
                  <a:close/>
                  <a:moveTo>
                    <a:pt x="1650492" y="0"/>
                  </a:moveTo>
                  <a:cubicBezTo>
                    <a:pt x="2562034" y="0"/>
                    <a:pt x="3300984" y="738950"/>
                    <a:pt x="3300984" y="1650492"/>
                  </a:cubicBezTo>
                  <a:cubicBezTo>
                    <a:pt x="3300984" y="2562034"/>
                    <a:pt x="2562034" y="3300984"/>
                    <a:pt x="1650492" y="3300984"/>
                  </a:cubicBezTo>
                  <a:cubicBezTo>
                    <a:pt x="738950" y="3300984"/>
                    <a:pt x="0" y="2562034"/>
                    <a:pt x="0" y="1650492"/>
                  </a:cubicBezTo>
                  <a:cubicBezTo>
                    <a:pt x="0" y="738950"/>
                    <a:pt x="738950" y="0"/>
                    <a:pt x="1650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3093" name="Freeform: Shape 3092">
              <a:extLst>
                <a:ext uri="{FF2B5EF4-FFF2-40B4-BE49-F238E27FC236}">
                  <a16:creationId xmlns:a16="http://schemas.microsoft.com/office/drawing/2014/main" id="{51BB6822-B468-43D1-B01B-AAAF30BCB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7553" y="842135"/>
              <a:ext cx="3300984" cy="3300984"/>
            </a:xfrm>
            <a:custGeom>
              <a:avLst/>
              <a:gdLst>
                <a:gd name="connsiteX0" fmla="*/ 1650492 w 3300984"/>
                <a:gd name="connsiteY0" fmla="*/ 164592 h 3300984"/>
                <a:gd name="connsiteX1" fmla="*/ 164592 w 3300984"/>
                <a:gd name="connsiteY1" fmla="*/ 1650492 h 3300984"/>
                <a:gd name="connsiteX2" fmla="*/ 1650492 w 3300984"/>
                <a:gd name="connsiteY2" fmla="*/ 3136392 h 3300984"/>
                <a:gd name="connsiteX3" fmla="*/ 3136392 w 3300984"/>
                <a:gd name="connsiteY3" fmla="*/ 1650492 h 3300984"/>
                <a:gd name="connsiteX4" fmla="*/ 1650492 w 3300984"/>
                <a:gd name="connsiteY4" fmla="*/ 164592 h 3300984"/>
                <a:gd name="connsiteX5" fmla="*/ 1650492 w 3300984"/>
                <a:gd name="connsiteY5" fmla="*/ 0 h 3300984"/>
                <a:gd name="connsiteX6" fmla="*/ 3300984 w 3300984"/>
                <a:gd name="connsiteY6" fmla="*/ 1650492 h 3300984"/>
                <a:gd name="connsiteX7" fmla="*/ 1650492 w 3300984"/>
                <a:gd name="connsiteY7" fmla="*/ 3300984 h 3300984"/>
                <a:gd name="connsiteX8" fmla="*/ 0 w 3300984"/>
                <a:gd name="connsiteY8" fmla="*/ 1650492 h 3300984"/>
                <a:gd name="connsiteX9" fmla="*/ 1650492 w 3300984"/>
                <a:gd name="connsiteY9" fmla="*/ 0 h 330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0984" h="3300984">
                  <a:moveTo>
                    <a:pt x="1650492" y="164592"/>
                  </a:moveTo>
                  <a:cubicBezTo>
                    <a:pt x="829852" y="164592"/>
                    <a:pt x="164592" y="829852"/>
                    <a:pt x="164592" y="1650492"/>
                  </a:cubicBezTo>
                  <a:cubicBezTo>
                    <a:pt x="164592" y="2471132"/>
                    <a:pt x="829852" y="3136392"/>
                    <a:pt x="1650492" y="3136392"/>
                  </a:cubicBezTo>
                  <a:cubicBezTo>
                    <a:pt x="2471132" y="3136392"/>
                    <a:pt x="3136392" y="2471132"/>
                    <a:pt x="3136392" y="1650492"/>
                  </a:cubicBezTo>
                  <a:cubicBezTo>
                    <a:pt x="3136392" y="829852"/>
                    <a:pt x="2471132" y="164592"/>
                    <a:pt x="1650492" y="164592"/>
                  </a:cubicBezTo>
                  <a:close/>
                  <a:moveTo>
                    <a:pt x="1650492" y="0"/>
                  </a:moveTo>
                  <a:cubicBezTo>
                    <a:pt x="2562034" y="0"/>
                    <a:pt x="3300984" y="738950"/>
                    <a:pt x="3300984" y="1650492"/>
                  </a:cubicBezTo>
                  <a:cubicBezTo>
                    <a:pt x="3300984" y="2562034"/>
                    <a:pt x="2562034" y="3300984"/>
                    <a:pt x="1650492" y="3300984"/>
                  </a:cubicBezTo>
                  <a:cubicBezTo>
                    <a:pt x="738950" y="3300984"/>
                    <a:pt x="0" y="2562034"/>
                    <a:pt x="0" y="1650492"/>
                  </a:cubicBezTo>
                  <a:cubicBezTo>
                    <a:pt x="0" y="738950"/>
                    <a:pt x="738950" y="0"/>
                    <a:pt x="1650492" y="0"/>
                  </a:cubicBezTo>
                  <a:close/>
                </a:path>
              </a:pathLst>
            </a:custGeom>
            <a:blipFill dpi="0" rotWithShape="1">
              <a:blip r:embed="rId2">
                <a:alphaModFix amt="3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  <a14:imgEffect>
                          <a14:brightnessContrast bright="-25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6200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Rockwell" panose="02060603020205020403"/>
              </a:endParaRPr>
            </a:p>
          </p:txBody>
        </p:sp>
      </p:grpSp>
      <p:pic>
        <p:nvPicPr>
          <p:cNvPr id="3076" name="Picture 4" descr="◉Cabezal de Cuchillas Folding Ranuras en V | TECNOCORTE◉ | Cuchillas,  Cabezal, Herramientas">
            <a:extLst>
              <a:ext uri="{FF2B5EF4-FFF2-40B4-BE49-F238E27FC236}">
                <a16:creationId xmlns:a16="http://schemas.microsoft.com/office/drawing/2014/main" id="{6BDD2D66-467C-B552-3389-9DE45B03C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27222" y="1626769"/>
            <a:ext cx="1731716" cy="17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Content Placeholder 3079">
            <a:extLst>
              <a:ext uri="{FF2B5EF4-FFF2-40B4-BE49-F238E27FC236}">
                <a16:creationId xmlns:a16="http://schemas.microsoft.com/office/drawing/2014/main" id="{B70100A4-07D9-BAE2-DAD0-B5AF24C66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5331853"/>
            <a:ext cx="10058400" cy="950071"/>
          </a:xfrm>
        </p:spPr>
        <p:txBody>
          <a:bodyPr>
            <a:normAutofit lnSpcReduction="10000"/>
          </a:bodyPr>
          <a:lstStyle/>
          <a:p>
            <a:pPr algn="ctr"/>
            <a:r>
              <a:rPr lang="ca-ES" sz="1800" dirty="0"/>
              <a:t>Són eines que no s’esmolen, s’intercanvien les </a:t>
            </a:r>
            <a:r>
              <a:rPr lang="ca-ES" sz="1800" dirty="0" err="1"/>
              <a:t>cutxilles</a:t>
            </a:r>
            <a:r>
              <a:rPr lang="ca-ES" sz="1800" dirty="0"/>
              <a:t> sempre que perdi l’afilat, és a dir, de fàcil substitució.</a:t>
            </a:r>
          </a:p>
          <a:p>
            <a:pPr algn="ctr"/>
            <a:r>
              <a:rPr lang="ca-ES" sz="1800" dirty="0"/>
              <a:t>Aquest tipus d’eines les podem utilitzar per diferents materials. (Massís, MDF, Melamines…)</a:t>
            </a:r>
          </a:p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7741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44436-0829-45F6-6AEF-FA03CBC8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381783"/>
            <a:ext cx="10058400" cy="950070"/>
          </a:xfrm>
        </p:spPr>
        <p:txBody>
          <a:bodyPr anchor="b">
            <a:normAutofit/>
          </a:bodyPr>
          <a:lstStyle/>
          <a:p>
            <a:pPr algn="ctr"/>
            <a:r>
              <a:rPr lang="ca-ES" sz="4800" dirty="0"/>
              <a:t>Feses de diamant	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D837D9D-C83F-4B5F-A3E4-0566BFFDE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8428" y="842135"/>
            <a:ext cx="3300984" cy="3300984"/>
            <a:chOff x="4387553" y="842135"/>
            <a:chExt cx="3300984" cy="330098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5F90687-BF67-41A3-A432-11256130B6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7553" y="842135"/>
              <a:ext cx="3300984" cy="3300984"/>
            </a:xfrm>
            <a:custGeom>
              <a:avLst/>
              <a:gdLst>
                <a:gd name="connsiteX0" fmla="*/ 1650492 w 3300984"/>
                <a:gd name="connsiteY0" fmla="*/ 164592 h 3300984"/>
                <a:gd name="connsiteX1" fmla="*/ 164592 w 3300984"/>
                <a:gd name="connsiteY1" fmla="*/ 1650492 h 3300984"/>
                <a:gd name="connsiteX2" fmla="*/ 1650492 w 3300984"/>
                <a:gd name="connsiteY2" fmla="*/ 3136392 h 3300984"/>
                <a:gd name="connsiteX3" fmla="*/ 3136392 w 3300984"/>
                <a:gd name="connsiteY3" fmla="*/ 1650492 h 3300984"/>
                <a:gd name="connsiteX4" fmla="*/ 1650492 w 3300984"/>
                <a:gd name="connsiteY4" fmla="*/ 164592 h 3300984"/>
                <a:gd name="connsiteX5" fmla="*/ 1650492 w 3300984"/>
                <a:gd name="connsiteY5" fmla="*/ 0 h 3300984"/>
                <a:gd name="connsiteX6" fmla="*/ 3300984 w 3300984"/>
                <a:gd name="connsiteY6" fmla="*/ 1650492 h 3300984"/>
                <a:gd name="connsiteX7" fmla="*/ 1650492 w 3300984"/>
                <a:gd name="connsiteY7" fmla="*/ 3300984 h 3300984"/>
                <a:gd name="connsiteX8" fmla="*/ 0 w 3300984"/>
                <a:gd name="connsiteY8" fmla="*/ 1650492 h 3300984"/>
                <a:gd name="connsiteX9" fmla="*/ 1650492 w 3300984"/>
                <a:gd name="connsiteY9" fmla="*/ 0 h 330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0984" h="3300984">
                  <a:moveTo>
                    <a:pt x="1650492" y="164592"/>
                  </a:moveTo>
                  <a:cubicBezTo>
                    <a:pt x="829852" y="164592"/>
                    <a:pt x="164592" y="829852"/>
                    <a:pt x="164592" y="1650492"/>
                  </a:cubicBezTo>
                  <a:cubicBezTo>
                    <a:pt x="164592" y="2471132"/>
                    <a:pt x="829852" y="3136392"/>
                    <a:pt x="1650492" y="3136392"/>
                  </a:cubicBezTo>
                  <a:cubicBezTo>
                    <a:pt x="2471132" y="3136392"/>
                    <a:pt x="3136392" y="2471132"/>
                    <a:pt x="3136392" y="1650492"/>
                  </a:cubicBezTo>
                  <a:cubicBezTo>
                    <a:pt x="3136392" y="829852"/>
                    <a:pt x="2471132" y="164592"/>
                    <a:pt x="1650492" y="164592"/>
                  </a:cubicBezTo>
                  <a:close/>
                  <a:moveTo>
                    <a:pt x="1650492" y="0"/>
                  </a:moveTo>
                  <a:cubicBezTo>
                    <a:pt x="2562034" y="0"/>
                    <a:pt x="3300984" y="738950"/>
                    <a:pt x="3300984" y="1650492"/>
                  </a:cubicBezTo>
                  <a:cubicBezTo>
                    <a:pt x="3300984" y="2562034"/>
                    <a:pt x="2562034" y="3300984"/>
                    <a:pt x="1650492" y="3300984"/>
                  </a:cubicBezTo>
                  <a:cubicBezTo>
                    <a:pt x="738950" y="3300984"/>
                    <a:pt x="0" y="2562034"/>
                    <a:pt x="0" y="1650492"/>
                  </a:cubicBezTo>
                  <a:cubicBezTo>
                    <a:pt x="0" y="738950"/>
                    <a:pt x="738950" y="0"/>
                    <a:pt x="1650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C08B7F7-C426-414C-99CF-62072F2A8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7553" y="842135"/>
              <a:ext cx="3300984" cy="3300984"/>
            </a:xfrm>
            <a:custGeom>
              <a:avLst/>
              <a:gdLst>
                <a:gd name="connsiteX0" fmla="*/ 1650492 w 3300984"/>
                <a:gd name="connsiteY0" fmla="*/ 164592 h 3300984"/>
                <a:gd name="connsiteX1" fmla="*/ 164592 w 3300984"/>
                <a:gd name="connsiteY1" fmla="*/ 1650492 h 3300984"/>
                <a:gd name="connsiteX2" fmla="*/ 1650492 w 3300984"/>
                <a:gd name="connsiteY2" fmla="*/ 3136392 h 3300984"/>
                <a:gd name="connsiteX3" fmla="*/ 3136392 w 3300984"/>
                <a:gd name="connsiteY3" fmla="*/ 1650492 h 3300984"/>
                <a:gd name="connsiteX4" fmla="*/ 1650492 w 3300984"/>
                <a:gd name="connsiteY4" fmla="*/ 164592 h 3300984"/>
                <a:gd name="connsiteX5" fmla="*/ 1650492 w 3300984"/>
                <a:gd name="connsiteY5" fmla="*/ 0 h 3300984"/>
                <a:gd name="connsiteX6" fmla="*/ 3300984 w 3300984"/>
                <a:gd name="connsiteY6" fmla="*/ 1650492 h 3300984"/>
                <a:gd name="connsiteX7" fmla="*/ 1650492 w 3300984"/>
                <a:gd name="connsiteY7" fmla="*/ 3300984 h 3300984"/>
                <a:gd name="connsiteX8" fmla="*/ 0 w 3300984"/>
                <a:gd name="connsiteY8" fmla="*/ 1650492 h 3300984"/>
                <a:gd name="connsiteX9" fmla="*/ 1650492 w 3300984"/>
                <a:gd name="connsiteY9" fmla="*/ 0 h 330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0984" h="3300984">
                  <a:moveTo>
                    <a:pt x="1650492" y="164592"/>
                  </a:moveTo>
                  <a:cubicBezTo>
                    <a:pt x="829852" y="164592"/>
                    <a:pt x="164592" y="829852"/>
                    <a:pt x="164592" y="1650492"/>
                  </a:cubicBezTo>
                  <a:cubicBezTo>
                    <a:pt x="164592" y="2471132"/>
                    <a:pt x="829852" y="3136392"/>
                    <a:pt x="1650492" y="3136392"/>
                  </a:cubicBezTo>
                  <a:cubicBezTo>
                    <a:pt x="2471132" y="3136392"/>
                    <a:pt x="3136392" y="2471132"/>
                    <a:pt x="3136392" y="1650492"/>
                  </a:cubicBezTo>
                  <a:cubicBezTo>
                    <a:pt x="3136392" y="829852"/>
                    <a:pt x="2471132" y="164592"/>
                    <a:pt x="1650492" y="164592"/>
                  </a:cubicBezTo>
                  <a:close/>
                  <a:moveTo>
                    <a:pt x="1650492" y="0"/>
                  </a:moveTo>
                  <a:cubicBezTo>
                    <a:pt x="2562034" y="0"/>
                    <a:pt x="3300984" y="738950"/>
                    <a:pt x="3300984" y="1650492"/>
                  </a:cubicBezTo>
                  <a:cubicBezTo>
                    <a:pt x="3300984" y="2562034"/>
                    <a:pt x="2562034" y="3300984"/>
                    <a:pt x="1650492" y="3300984"/>
                  </a:cubicBezTo>
                  <a:cubicBezTo>
                    <a:pt x="738950" y="3300984"/>
                    <a:pt x="0" y="2562034"/>
                    <a:pt x="0" y="1650492"/>
                  </a:cubicBezTo>
                  <a:cubicBezTo>
                    <a:pt x="0" y="738950"/>
                    <a:pt x="738950" y="0"/>
                    <a:pt x="1650492" y="0"/>
                  </a:cubicBezTo>
                  <a:close/>
                </a:path>
              </a:pathLst>
            </a:custGeom>
            <a:blipFill dpi="0" rotWithShape="1">
              <a:blip r:embed="rId2">
                <a:alphaModFix amt="3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  <a14:imgEffect>
                          <a14:brightnessContrast bright="-25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6200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Rockwell" panose="02060603020205020403"/>
              </a:endParaRPr>
            </a:p>
          </p:txBody>
        </p:sp>
      </p:grpSp>
      <p:pic>
        <p:nvPicPr>
          <p:cNvPr id="6" name="0 Imagen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DF009EDE-675D-C682-40BE-D22E4FB58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76" y="1099582"/>
            <a:ext cx="904087" cy="278608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014E084-82AA-4AF5-8DCD-D78AE42BC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45508" y="842135"/>
            <a:ext cx="3300984" cy="3300984"/>
            <a:chOff x="4387553" y="842135"/>
            <a:chExt cx="3300984" cy="330098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77BFFF-4813-41BB-8509-EDF202F3DF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7553" y="842135"/>
              <a:ext cx="3300984" cy="3300984"/>
            </a:xfrm>
            <a:custGeom>
              <a:avLst/>
              <a:gdLst>
                <a:gd name="connsiteX0" fmla="*/ 1650492 w 3300984"/>
                <a:gd name="connsiteY0" fmla="*/ 164592 h 3300984"/>
                <a:gd name="connsiteX1" fmla="*/ 164592 w 3300984"/>
                <a:gd name="connsiteY1" fmla="*/ 1650492 h 3300984"/>
                <a:gd name="connsiteX2" fmla="*/ 1650492 w 3300984"/>
                <a:gd name="connsiteY2" fmla="*/ 3136392 h 3300984"/>
                <a:gd name="connsiteX3" fmla="*/ 3136392 w 3300984"/>
                <a:gd name="connsiteY3" fmla="*/ 1650492 h 3300984"/>
                <a:gd name="connsiteX4" fmla="*/ 1650492 w 3300984"/>
                <a:gd name="connsiteY4" fmla="*/ 164592 h 3300984"/>
                <a:gd name="connsiteX5" fmla="*/ 1650492 w 3300984"/>
                <a:gd name="connsiteY5" fmla="*/ 0 h 3300984"/>
                <a:gd name="connsiteX6" fmla="*/ 3300984 w 3300984"/>
                <a:gd name="connsiteY6" fmla="*/ 1650492 h 3300984"/>
                <a:gd name="connsiteX7" fmla="*/ 1650492 w 3300984"/>
                <a:gd name="connsiteY7" fmla="*/ 3300984 h 3300984"/>
                <a:gd name="connsiteX8" fmla="*/ 0 w 3300984"/>
                <a:gd name="connsiteY8" fmla="*/ 1650492 h 3300984"/>
                <a:gd name="connsiteX9" fmla="*/ 1650492 w 3300984"/>
                <a:gd name="connsiteY9" fmla="*/ 0 h 330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0984" h="3300984">
                  <a:moveTo>
                    <a:pt x="1650492" y="164592"/>
                  </a:moveTo>
                  <a:cubicBezTo>
                    <a:pt x="829852" y="164592"/>
                    <a:pt x="164592" y="829852"/>
                    <a:pt x="164592" y="1650492"/>
                  </a:cubicBezTo>
                  <a:cubicBezTo>
                    <a:pt x="164592" y="2471132"/>
                    <a:pt x="829852" y="3136392"/>
                    <a:pt x="1650492" y="3136392"/>
                  </a:cubicBezTo>
                  <a:cubicBezTo>
                    <a:pt x="2471132" y="3136392"/>
                    <a:pt x="3136392" y="2471132"/>
                    <a:pt x="3136392" y="1650492"/>
                  </a:cubicBezTo>
                  <a:cubicBezTo>
                    <a:pt x="3136392" y="829852"/>
                    <a:pt x="2471132" y="164592"/>
                    <a:pt x="1650492" y="164592"/>
                  </a:cubicBezTo>
                  <a:close/>
                  <a:moveTo>
                    <a:pt x="1650492" y="0"/>
                  </a:moveTo>
                  <a:cubicBezTo>
                    <a:pt x="2562034" y="0"/>
                    <a:pt x="3300984" y="738950"/>
                    <a:pt x="3300984" y="1650492"/>
                  </a:cubicBezTo>
                  <a:cubicBezTo>
                    <a:pt x="3300984" y="2562034"/>
                    <a:pt x="2562034" y="3300984"/>
                    <a:pt x="1650492" y="3300984"/>
                  </a:cubicBezTo>
                  <a:cubicBezTo>
                    <a:pt x="738950" y="3300984"/>
                    <a:pt x="0" y="2562034"/>
                    <a:pt x="0" y="1650492"/>
                  </a:cubicBezTo>
                  <a:cubicBezTo>
                    <a:pt x="0" y="738950"/>
                    <a:pt x="738950" y="0"/>
                    <a:pt x="1650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37" name="Freeform: Shape 18">
              <a:extLst>
                <a:ext uri="{FF2B5EF4-FFF2-40B4-BE49-F238E27FC236}">
                  <a16:creationId xmlns:a16="http://schemas.microsoft.com/office/drawing/2014/main" id="{F08E3F81-BAE4-49F8-8484-2A01C7D98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7553" y="842135"/>
              <a:ext cx="3300984" cy="3300984"/>
            </a:xfrm>
            <a:custGeom>
              <a:avLst/>
              <a:gdLst>
                <a:gd name="connsiteX0" fmla="*/ 1650492 w 3300984"/>
                <a:gd name="connsiteY0" fmla="*/ 164592 h 3300984"/>
                <a:gd name="connsiteX1" fmla="*/ 164592 w 3300984"/>
                <a:gd name="connsiteY1" fmla="*/ 1650492 h 3300984"/>
                <a:gd name="connsiteX2" fmla="*/ 1650492 w 3300984"/>
                <a:gd name="connsiteY2" fmla="*/ 3136392 h 3300984"/>
                <a:gd name="connsiteX3" fmla="*/ 3136392 w 3300984"/>
                <a:gd name="connsiteY3" fmla="*/ 1650492 h 3300984"/>
                <a:gd name="connsiteX4" fmla="*/ 1650492 w 3300984"/>
                <a:gd name="connsiteY4" fmla="*/ 164592 h 3300984"/>
                <a:gd name="connsiteX5" fmla="*/ 1650492 w 3300984"/>
                <a:gd name="connsiteY5" fmla="*/ 0 h 3300984"/>
                <a:gd name="connsiteX6" fmla="*/ 3300984 w 3300984"/>
                <a:gd name="connsiteY6" fmla="*/ 1650492 h 3300984"/>
                <a:gd name="connsiteX7" fmla="*/ 1650492 w 3300984"/>
                <a:gd name="connsiteY7" fmla="*/ 3300984 h 3300984"/>
                <a:gd name="connsiteX8" fmla="*/ 0 w 3300984"/>
                <a:gd name="connsiteY8" fmla="*/ 1650492 h 3300984"/>
                <a:gd name="connsiteX9" fmla="*/ 1650492 w 3300984"/>
                <a:gd name="connsiteY9" fmla="*/ 0 h 330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0984" h="3300984">
                  <a:moveTo>
                    <a:pt x="1650492" y="164592"/>
                  </a:moveTo>
                  <a:cubicBezTo>
                    <a:pt x="829852" y="164592"/>
                    <a:pt x="164592" y="829852"/>
                    <a:pt x="164592" y="1650492"/>
                  </a:cubicBezTo>
                  <a:cubicBezTo>
                    <a:pt x="164592" y="2471132"/>
                    <a:pt x="829852" y="3136392"/>
                    <a:pt x="1650492" y="3136392"/>
                  </a:cubicBezTo>
                  <a:cubicBezTo>
                    <a:pt x="2471132" y="3136392"/>
                    <a:pt x="3136392" y="2471132"/>
                    <a:pt x="3136392" y="1650492"/>
                  </a:cubicBezTo>
                  <a:cubicBezTo>
                    <a:pt x="3136392" y="829852"/>
                    <a:pt x="2471132" y="164592"/>
                    <a:pt x="1650492" y="164592"/>
                  </a:cubicBezTo>
                  <a:close/>
                  <a:moveTo>
                    <a:pt x="1650492" y="0"/>
                  </a:moveTo>
                  <a:cubicBezTo>
                    <a:pt x="2562034" y="0"/>
                    <a:pt x="3300984" y="738950"/>
                    <a:pt x="3300984" y="1650492"/>
                  </a:cubicBezTo>
                  <a:cubicBezTo>
                    <a:pt x="3300984" y="2562034"/>
                    <a:pt x="2562034" y="3300984"/>
                    <a:pt x="1650492" y="3300984"/>
                  </a:cubicBezTo>
                  <a:cubicBezTo>
                    <a:pt x="738950" y="3300984"/>
                    <a:pt x="0" y="2562034"/>
                    <a:pt x="0" y="1650492"/>
                  </a:cubicBezTo>
                  <a:cubicBezTo>
                    <a:pt x="0" y="738950"/>
                    <a:pt x="738950" y="0"/>
                    <a:pt x="1650492" y="0"/>
                  </a:cubicBezTo>
                  <a:close/>
                </a:path>
              </a:pathLst>
            </a:custGeom>
            <a:blipFill dpi="0" rotWithShape="1">
              <a:blip r:embed="rId2">
                <a:alphaModFix amt="3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  <a14:imgEffect>
                          <a14:brightnessContrast bright="-25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6200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Rockwell" panose="02060603020205020403"/>
              </a:endParaRPr>
            </a:p>
          </p:txBody>
        </p:sp>
      </p:grpSp>
      <p:pic>
        <p:nvPicPr>
          <p:cNvPr id="5" name="Imagen 4" descr="Imagen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8FA5237B-65F9-4FEE-7BAE-47A163B10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025" y="1454574"/>
            <a:ext cx="1974426" cy="1974426"/>
          </a:xfrm>
          <a:prstGeom prst="rect">
            <a:avLst/>
          </a:prstGeom>
        </p:spPr>
      </p:pic>
      <p:grpSp>
        <p:nvGrpSpPr>
          <p:cNvPr id="38" name="Group 20">
            <a:extLst>
              <a:ext uri="{FF2B5EF4-FFF2-40B4-BE49-F238E27FC236}">
                <a16:creationId xmlns:a16="http://schemas.microsoft.com/office/drawing/2014/main" id="{54FBC6F2-8708-4069-AD0A-911A723CD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42588" y="842135"/>
            <a:ext cx="3300984" cy="3300984"/>
            <a:chOff x="4387553" y="842135"/>
            <a:chExt cx="3300984" cy="330098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57C3240-E232-44EE-91D6-6DDA664B7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7553" y="842135"/>
              <a:ext cx="3300984" cy="3300984"/>
            </a:xfrm>
            <a:custGeom>
              <a:avLst/>
              <a:gdLst>
                <a:gd name="connsiteX0" fmla="*/ 1650492 w 3300984"/>
                <a:gd name="connsiteY0" fmla="*/ 164592 h 3300984"/>
                <a:gd name="connsiteX1" fmla="*/ 164592 w 3300984"/>
                <a:gd name="connsiteY1" fmla="*/ 1650492 h 3300984"/>
                <a:gd name="connsiteX2" fmla="*/ 1650492 w 3300984"/>
                <a:gd name="connsiteY2" fmla="*/ 3136392 h 3300984"/>
                <a:gd name="connsiteX3" fmla="*/ 3136392 w 3300984"/>
                <a:gd name="connsiteY3" fmla="*/ 1650492 h 3300984"/>
                <a:gd name="connsiteX4" fmla="*/ 1650492 w 3300984"/>
                <a:gd name="connsiteY4" fmla="*/ 164592 h 3300984"/>
                <a:gd name="connsiteX5" fmla="*/ 1650492 w 3300984"/>
                <a:gd name="connsiteY5" fmla="*/ 0 h 3300984"/>
                <a:gd name="connsiteX6" fmla="*/ 3300984 w 3300984"/>
                <a:gd name="connsiteY6" fmla="*/ 1650492 h 3300984"/>
                <a:gd name="connsiteX7" fmla="*/ 1650492 w 3300984"/>
                <a:gd name="connsiteY7" fmla="*/ 3300984 h 3300984"/>
                <a:gd name="connsiteX8" fmla="*/ 0 w 3300984"/>
                <a:gd name="connsiteY8" fmla="*/ 1650492 h 3300984"/>
                <a:gd name="connsiteX9" fmla="*/ 1650492 w 3300984"/>
                <a:gd name="connsiteY9" fmla="*/ 0 h 330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0984" h="3300984">
                  <a:moveTo>
                    <a:pt x="1650492" y="164592"/>
                  </a:moveTo>
                  <a:cubicBezTo>
                    <a:pt x="829852" y="164592"/>
                    <a:pt x="164592" y="829852"/>
                    <a:pt x="164592" y="1650492"/>
                  </a:cubicBezTo>
                  <a:cubicBezTo>
                    <a:pt x="164592" y="2471132"/>
                    <a:pt x="829852" y="3136392"/>
                    <a:pt x="1650492" y="3136392"/>
                  </a:cubicBezTo>
                  <a:cubicBezTo>
                    <a:pt x="2471132" y="3136392"/>
                    <a:pt x="3136392" y="2471132"/>
                    <a:pt x="3136392" y="1650492"/>
                  </a:cubicBezTo>
                  <a:cubicBezTo>
                    <a:pt x="3136392" y="829852"/>
                    <a:pt x="2471132" y="164592"/>
                    <a:pt x="1650492" y="164592"/>
                  </a:cubicBezTo>
                  <a:close/>
                  <a:moveTo>
                    <a:pt x="1650492" y="0"/>
                  </a:moveTo>
                  <a:cubicBezTo>
                    <a:pt x="2562034" y="0"/>
                    <a:pt x="3300984" y="738950"/>
                    <a:pt x="3300984" y="1650492"/>
                  </a:cubicBezTo>
                  <a:cubicBezTo>
                    <a:pt x="3300984" y="2562034"/>
                    <a:pt x="2562034" y="3300984"/>
                    <a:pt x="1650492" y="3300984"/>
                  </a:cubicBezTo>
                  <a:cubicBezTo>
                    <a:pt x="738950" y="3300984"/>
                    <a:pt x="0" y="2562034"/>
                    <a:pt x="0" y="1650492"/>
                  </a:cubicBezTo>
                  <a:cubicBezTo>
                    <a:pt x="0" y="738950"/>
                    <a:pt x="738950" y="0"/>
                    <a:pt x="1650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Rockwell" panose="02060603020205020403"/>
              </a:endParaRPr>
            </a:p>
          </p:txBody>
        </p:sp>
        <p:sp>
          <p:nvSpPr>
            <p:cNvPr id="39" name="Freeform: Shape 22">
              <a:extLst>
                <a:ext uri="{FF2B5EF4-FFF2-40B4-BE49-F238E27FC236}">
                  <a16:creationId xmlns:a16="http://schemas.microsoft.com/office/drawing/2014/main" id="{51BB6822-B468-43D1-B01B-AAAF30BCB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7553" y="842135"/>
              <a:ext cx="3300984" cy="3300984"/>
            </a:xfrm>
            <a:custGeom>
              <a:avLst/>
              <a:gdLst>
                <a:gd name="connsiteX0" fmla="*/ 1650492 w 3300984"/>
                <a:gd name="connsiteY0" fmla="*/ 164592 h 3300984"/>
                <a:gd name="connsiteX1" fmla="*/ 164592 w 3300984"/>
                <a:gd name="connsiteY1" fmla="*/ 1650492 h 3300984"/>
                <a:gd name="connsiteX2" fmla="*/ 1650492 w 3300984"/>
                <a:gd name="connsiteY2" fmla="*/ 3136392 h 3300984"/>
                <a:gd name="connsiteX3" fmla="*/ 3136392 w 3300984"/>
                <a:gd name="connsiteY3" fmla="*/ 1650492 h 3300984"/>
                <a:gd name="connsiteX4" fmla="*/ 1650492 w 3300984"/>
                <a:gd name="connsiteY4" fmla="*/ 164592 h 3300984"/>
                <a:gd name="connsiteX5" fmla="*/ 1650492 w 3300984"/>
                <a:gd name="connsiteY5" fmla="*/ 0 h 3300984"/>
                <a:gd name="connsiteX6" fmla="*/ 3300984 w 3300984"/>
                <a:gd name="connsiteY6" fmla="*/ 1650492 h 3300984"/>
                <a:gd name="connsiteX7" fmla="*/ 1650492 w 3300984"/>
                <a:gd name="connsiteY7" fmla="*/ 3300984 h 3300984"/>
                <a:gd name="connsiteX8" fmla="*/ 0 w 3300984"/>
                <a:gd name="connsiteY8" fmla="*/ 1650492 h 3300984"/>
                <a:gd name="connsiteX9" fmla="*/ 1650492 w 3300984"/>
                <a:gd name="connsiteY9" fmla="*/ 0 h 330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00984" h="3300984">
                  <a:moveTo>
                    <a:pt x="1650492" y="164592"/>
                  </a:moveTo>
                  <a:cubicBezTo>
                    <a:pt x="829852" y="164592"/>
                    <a:pt x="164592" y="829852"/>
                    <a:pt x="164592" y="1650492"/>
                  </a:cubicBezTo>
                  <a:cubicBezTo>
                    <a:pt x="164592" y="2471132"/>
                    <a:pt x="829852" y="3136392"/>
                    <a:pt x="1650492" y="3136392"/>
                  </a:cubicBezTo>
                  <a:cubicBezTo>
                    <a:pt x="2471132" y="3136392"/>
                    <a:pt x="3136392" y="2471132"/>
                    <a:pt x="3136392" y="1650492"/>
                  </a:cubicBezTo>
                  <a:cubicBezTo>
                    <a:pt x="3136392" y="829852"/>
                    <a:pt x="2471132" y="164592"/>
                    <a:pt x="1650492" y="164592"/>
                  </a:cubicBezTo>
                  <a:close/>
                  <a:moveTo>
                    <a:pt x="1650492" y="0"/>
                  </a:moveTo>
                  <a:cubicBezTo>
                    <a:pt x="2562034" y="0"/>
                    <a:pt x="3300984" y="738950"/>
                    <a:pt x="3300984" y="1650492"/>
                  </a:cubicBezTo>
                  <a:cubicBezTo>
                    <a:pt x="3300984" y="2562034"/>
                    <a:pt x="2562034" y="3300984"/>
                    <a:pt x="1650492" y="3300984"/>
                  </a:cubicBezTo>
                  <a:cubicBezTo>
                    <a:pt x="738950" y="3300984"/>
                    <a:pt x="0" y="2562034"/>
                    <a:pt x="0" y="1650492"/>
                  </a:cubicBezTo>
                  <a:cubicBezTo>
                    <a:pt x="0" y="738950"/>
                    <a:pt x="738950" y="0"/>
                    <a:pt x="1650492" y="0"/>
                  </a:cubicBezTo>
                  <a:close/>
                </a:path>
              </a:pathLst>
            </a:custGeom>
            <a:blipFill dpi="0" rotWithShape="1">
              <a:blip r:embed="rId2">
                <a:alphaModFix amt="30000"/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61000"/>
                        </a14:imgEffect>
                        <a14:imgEffect>
                          <a14:brightnessContrast bright="-25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-762000" sx="92000" sy="89000" flip="xy" algn="ctr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prstClr val="white"/>
                </a:solidFill>
                <a:latin typeface="Rockwell" panose="02060603020205020403"/>
              </a:endParaRPr>
            </a:p>
          </p:txBody>
        </p:sp>
      </p:grp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0BD9158-1B6E-3D37-FC03-26335EED7C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31126" y="1696326"/>
            <a:ext cx="2266730" cy="1592601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AAAEE7-3625-CF58-4EE9-5F49B0AE0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5331853"/>
            <a:ext cx="10058400" cy="950071"/>
          </a:xfrm>
        </p:spPr>
        <p:txBody>
          <a:bodyPr>
            <a:normAutofit/>
          </a:bodyPr>
          <a:lstStyle/>
          <a:p>
            <a:pPr algn="ctr"/>
            <a:r>
              <a:rPr lang="ca-ES" sz="1800" dirty="0"/>
              <a:t>Són les eines que més s’utilitzen en MDF i melamines ja que són les que més duren i millor acabat donen. S’esmolen.</a:t>
            </a:r>
          </a:p>
        </p:txBody>
      </p:sp>
    </p:spTree>
    <p:extLst>
      <p:ext uri="{BB962C8B-B14F-4D97-AF65-F5344CB8AC3E}">
        <p14:creationId xmlns:p14="http://schemas.microsoft.com/office/powerpoint/2010/main" val="1251780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7" name="Rectangle 410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2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C90B27-CDB0-AFFD-EF6E-CC5731FE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611" y="4126448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ca-ES" dirty="0"/>
              <a:t>Freses per motllures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0927C9A-6EB2-0FC1-54C6-54923D4ED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108" y="564542"/>
            <a:ext cx="3064611" cy="3064611"/>
          </a:xfrm>
          <a:prstGeom prst="rect">
            <a:avLst/>
          </a:prstGeom>
        </p:spPr>
      </p:pic>
      <p:pic>
        <p:nvPicPr>
          <p:cNvPr id="4098" name="Picture 2" descr="D=43mm Fresa para molduras, mango 12mm - Shop gravierbedarf.de: Consumibles  y Materiales para grabado Laser &amp; CNC">
            <a:extLst>
              <a:ext uri="{FF2B5EF4-FFF2-40B4-BE49-F238E27FC236}">
                <a16:creationId xmlns:a16="http://schemas.microsoft.com/office/drawing/2014/main" id="{52BAD5EA-35E4-EA5D-6767-4E24E52D8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5295" y="666617"/>
            <a:ext cx="3204999" cy="286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esa Cnc Router Moldura Puertas Madera D40cm Vastago 1/2'' | INSUDAX">
            <a:extLst>
              <a:ext uri="{FF2B5EF4-FFF2-40B4-BE49-F238E27FC236}">
                <a16:creationId xmlns:a16="http://schemas.microsoft.com/office/drawing/2014/main" id="{6F6DD170-D54D-D04D-9AC6-58871AE8E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5678" y="656255"/>
            <a:ext cx="3192298" cy="288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Rectangle 411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15" name="Oval 411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4117" name="Oval 411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97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472095BC-C06B-45BD-A206-0F75C6A4A9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75217256-9243-44A1-AE11-87584ECCA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7997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ABC0617-8CB9-62C4-AE6A-BB56E7AB7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876" y="3428998"/>
            <a:ext cx="5226137" cy="1407494"/>
          </a:xfrm>
          <a:noFill/>
        </p:spPr>
        <p:txBody>
          <a:bodyPr>
            <a:normAutofit/>
          </a:bodyPr>
          <a:lstStyle/>
          <a:p>
            <a:r>
              <a:rPr lang="ca-ES" sz="4000" dirty="0">
                <a:solidFill>
                  <a:schemeClr val="tx1"/>
                </a:solidFill>
              </a:rPr>
              <a:t>Freses en Angle </a:t>
            </a:r>
          </a:p>
        </p:txBody>
      </p:sp>
      <p:sp>
        <p:nvSpPr>
          <p:cNvPr id="5133" name="Freeform: Shape 5132">
            <a:extLst>
              <a:ext uri="{FF2B5EF4-FFF2-40B4-BE49-F238E27FC236}">
                <a16:creationId xmlns:a16="http://schemas.microsoft.com/office/drawing/2014/main" id="{4D40AAF3-394B-453B-8AF1-B796F8F9F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0"/>
            <a:ext cx="4480560" cy="2516783"/>
          </a:xfrm>
          <a:custGeom>
            <a:avLst/>
            <a:gdLst>
              <a:gd name="connsiteX0" fmla="*/ 273471 w 4480560"/>
              <a:gd name="connsiteY0" fmla="*/ 0 h 2516783"/>
              <a:gd name="connsiteX1" fmla="*/ 4207090 w 4480560"/>
              <a:gd name="connsiteY1" fmla="*/ 0 h 2516783"/>
              <a:gd name="connsiteX2" fmla="*/ 4218264 w 4480560"/>
              <a:gd name="connsiteY2" fmla="*/ 73216 h 2516783"/>
              <a:gd name="connsiteX3" fmla="*/ 4228529 w 4480560"/>
              <a:gd name="connsiteY3" fmla="*/ 276503 h 2516783"/>
              <a:gd name="connsiteX4" fmla="*/ 2240280 w 4480560"/>
              <a:gd name="connsiteY4" fmla="*/ 2264752 h 2516783"/>
              <a:gd name="connsiteX5" fmla="*/ 252032 w 4480560"/>
              <a:gd name="connsiteY5" fmla="*/ 276503 h 2516783"/>
              <a:gd name="connsiteX6" fmla="*/ 262297 w 4480560"/>
              <a:gd name="connsiteY6" fmla="*/ 73216 h 2516783"/>
              <a:gd name="connsiteX7" fmla="*/ 18808 w 4480560"/>
              <a:gd name="connsiteY7" fmla="*/ 0 h 2516783"/>
              <a:gd name="connsiteX8" fmla="*/ 216879 w 4480560"/>
              <a:gd name="connsiteY8" fmla="*/ 0 h 2516783"/>
              <a:gd name="connsiteX9" fmla="*/ 206579 w 4480560"/>
              <a:gd name="connsiteY9" fmla="*/ 67490 h 2516783"/>
              <a:gd name="connsiteX10" fmla="*/ 196025 w 4480560"/>
              <a:gd name="connsiteY10" fmla="*/ 276503 h 2516783"/>
              <a:gd name="connsiteX11" fmla="*/ 2240280 w 4480560"/>
              <a:gd name="connsiteY11" fmla="*/ 2320759 h 2516783"/>
              <a:gd name="connsiteX12" fmla="*/ 4284535 w 4480560"/>
              <a:gd name="connsiteY12" fmla="*/ 276503 h 2516783"/>
              <a:gd name="connsiteX13" fmla="*/ 4273981 w 4480560"/>
              <a:gd name="connsiteY13" fmla="*/ 67490 h 2516783"/>
              <a:gd name="connsiteX14" fmla="*/ 4263681 w 4480560"/>
              <a:gd name="connsiteY14" fmla="*/ 0 h 2516783"/>
              <a:gd name="connsiteX15" fmla="*/ 4461752 w 4480560"/>
              <a:gd name="connsiteY15" fmla="*/ 0 h 2516783"/>
              <a:gd name="connsiteX16" fmla="*/ 4468994 w 4480560"/>
              <a:gd name="connsiteY16" fmla="*/ 47447 h 2516783"/>
              <a:gd name="connsiteX17" fmla="*/ 4480560 w 4480560"/>
              <a:gd name="connsiteY17" fmla="*/ 276503 h 2516783"/>
              <a:gd name="connsiteX18" fmla="*/ 2240280 w 4480560"/>
              <a:gd name="connsiteY18" fmla="*/ 2516783 h 2516783"/>
              <a:gd name="connsiteX19" fmla="*/ 0 w 4480560"/>
              <a:gd name="connsiteY19" fmla="*/ 276503 h 2516783"/>
              <a:gd name="connsiteX20" fmla="*/ 11567 w 4480560"/>
              <a:gd name="connsiteY20" fmla="*/ 47447 h 2516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480560" h="2516783">
                <a:moveTo>
                  <a:pt x="273471" y="0"/>
                </a:moveTo>
                <a:lnTo>
                  <a:pt x="4207090" y="0"/>
                </a:lnTo>
                <a:lnTo>
                  <a:pt x="4218264" y="73216"/>
                </a:lnTo>
                <a:cubicBezTo>
                  <a:pt x="4225052" y="140055"/>
                  <a:pt x="4228529" y="207873"/>
                  <a:pt x="4228529" y="276503"/>
                </a:cubicBezTo>
                <a:cubicBezTo>
                  <a:pt x="4228529" y="1374583"/>
                  <a:pt x="3338359" y="2264752"/>
                  <a:pt x="2240280" y="2264752"/>
                </a:cubicBezTo>
                <a:cubicBezTo>
                  <a:pt x="1142201" y="2264752"/>
                  <a:pt x="252032" y="1374583"/>
                  <a:pt x="252032" y="276503"/>
                </a:cubicBezTo>
                <a:cubicBezTo>
                  <a:pt x="252032" y="207873"/>
                  <a:pt x="255509" y="140055"/>
                  <a:pt x="262297" y="73216"/>
                </a:cubicBezTo>
                <a:close/>
                <a:moveTo>
                  <a:pt x="18808" y="0"/>
                </a:moveTo>
                <a:lnTo>
                  <a:pt x="216879" y="0"/>
                </a:lnTo>
                <a:lnTo>
                  <a:pt x="206579" y="67490"/>
                </a:lnTo>
                <a:cubicBezTo>
                  <a:pt x="199600" y="136212"/>
                  <a:pt x="196025" y="205940"/>
                  <a:pt x="196025" y="276503"/>
                </a:cubicBezTo>
                <a:cubicBezTo>
                  <a:pt x="196025" y="1405514"/>
                  <a:pt x="1111269" y="2320759"/>
                  <a:pt x="2240280" y="2320759"/>
                </a:cubicBezTo>
                <a:cubicBezTo>
                  <a:pt x="3369291" y="2320759"/>
                  <a:pt x="4284535" y="1405514"/>
                  <a:pt x="4284535" y="276503"/>
                </a:cubicBezTo>
                <a:cubicBezTo>
                  <a:pt x="4284535" y="205940"/>
                  <a:pt x="4280960" y="136212"/>
                  <a:pt x="4273981" y="67490"/>
                </a:cubicBezTo>
                <a:lnTo>
                  <a:pt x="4263681" y="0"/>
                </a:lnTo>
                <a:lnTo>
                  <a:pt x="4461752" y="0"/>
                </a:lnTo>
                <a:lnTo>
                  <a:pt x="4468994" y="47447"/>
                </a:lnTo>
                <a:cubicBezTo>
                  <a:pt x="4476642" y="122759"/>
                  <a:pt x="4480560" y="199173"/>
                  <a:pt x="4480560" y="276503"/>
                </a:cubicBezTo>
                <a:cubicBezTo>
                  <a:pt x="4480560" y="1513776"/>
                  <a:pt x="3477553" y="2516783"/>
                  <a:pt x="2240280" y="2516783"/>
                </a:cubicBezTo>
                <a:cubicBezTo>
                  <a:pt x="1003008" y="2516783"/>
                  <a:pt x="0" y="1513776"/>
                  <a:pt x="0" y="276503"/>
                </a:cubicBezTo>
                <a:cubicBezTo>
                  <a:pt x="0" y="199173"/>
                  <a:pt x="3918" y="122759"/>
                  <a:pt x="11567" y="47447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135" name="Freeform: Shape 5134">
            <a:extLst>
              <a:ext uri="{FF2B5EF4-FFF2-40B4-BE49-F238E27FC236}">
                <a16:creationId xmlns:a16="http://schemas.microsoft.com/office/drawing/2014/main" id="{A4D0672D-43C7-420C-A186-48122D7CD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7667"/>
            <a:ext cx="5681204" cy="6320333"/>
          </a:xfrm>
          <a:custGeom>
            <a:avLst/>
            <a:gdLst>
              <a:gd name="connsiteX0" fmla="*/ 0 w 5681204"/>
              <a:gd name="connsiteY0" fmla="*/ 5597835 h 6320333"/>
              <a:gd name="connsiteX1" fmla="*/ 39695 w 5681204"/>
              <a:gd name="connsiteY1" fmla="*/ 5641510 h 6320333"/>
              <a:gd name="connsiteX2" fmla="*/ 1034272 w 5681204"/>
              <a:gd name="connsiteY2" fmla="*/ 6312073 h 6320333"/>
              <a:gd name="connsiteX3" fmla="*/ 1056841 w 5681204"/>
              <a:gd name="connsiteY3" fmla="*/ 6320333 h 6320333"/>
              <a:gd name="connsiteX4" fmla="*/ 413612 w 5681204"/>
              <a:gd name="connsiteY4" fmla="*/ 6320333 h 6320333"/>
              <a:gd name="connsiteX5" fmla="*/ 300961 w 5681204"/>
              <a:gd name="connsiteY5" fmla="*/ 6249073 h 6320333"/>
              <a:gd name="connsiteX6" fmla="*/ 71042 w 5681204"/>
              <a:gd name="connsiteY6" fmla="*/ 6074983 h 6320333"/>
              <a:gd name="connsiteX7" fmla="*/ 0 w 5681204"/>
              <a:gd name="connsiteY7" fmla="*/ 6010415 h 6320333"/>
              <a:gd name="connsiteX8" fmla="*/ 2252205 w 5681204"/>
              <a:gd name="connsiteY8" fmla="*/ 385763 h 6320333"/>
              <a:gd name="connsiteX9" fmla="*/ 5295442 w 5681204"/>
              <a:gd name="connsiteY9" fmla="*/ 3429000 h 6320333"/>
              <a:gd name="connsiteX10" fmla="*/ 3436771 w 5681204"/>
              <a:gd name="connsiteY10" fmla="*/ 6233085 h 6320333"/>
              <a:gd name="connsiteX11" fmla="*/ 3198390 w 5681204"/>
              <a:gd name="connsiteY11" fmla="*/ 6320333 h 6320333"/>
              <a:gd name="connsiteX12" fmla="*/ 1306021 w 5681204"/>
              <a:gd name="connsiteY12" fmla="*/ 6320333 h 6320333"/>
              <a:gd name="connsiteX13" fmla="*/ 1067639 w 5681204"/>
              <a:gd name="connsiteY13" fmla="*/ 6233085 h 6320333"/>
              <a:gd name="connsiteX14" fmla="*/ 100311 w 5681204"/>
              <a:gd name="connsiteY14" fmla="*/ 5580893 h 6320333"/>
              <a:gd name="connsiteX15" fmla="*/ 0 w 5681204"/>
              <a:gd name="connsiteY15" fmla="*/ 5470524 h 6320333"/>
              <a:gd name="connsiteX16" fmla="*/ 0 w 5681204"/>
              <a:gd name="connsiteY16" fmla="*/ 1387476 h 6320333"/>
              <a:gd name="connsiteX17" fmla="*/ 100311 w 5681204"/>
              <a:gd name="connsiteY17" fmla="*/ 1277106 h 6320333"/>
              <a:gd name="connsiteX18" fmla="*/ 2252205 w 5681204"/>
              <a:gd name="connsiteY18" fmla="*/ 385763 h 6320333"/>
              <a:gd name="connsiteX19" fmla="*/ 2252205 w 5681204"/>
              <a:gd name="connsiteY19" fmla="*/ 0 h 6320333"/>
              <a:gd name="connsiteX20" fmla="*/ 5681204 w 5681204"/>
              <a:gd name="connsiteY20" fmla="*/ 3429000 h 6320333"/>
              <a:gd name="connsiteX21" fmla="*/ 4169391 w 5681204"/>
              <a:gd name="connsiteY21" fmla="*/ 6272380 h 6320333"/>
              <a:gd name="connsiteX22" fmla="*/ 4090458 w 5681204"/>
              <a:gd name="connsiteY22" fmla="*/ 6320333 h 6320333"/>
              <a:gd name="connsiteX23" fmla="*/ 3447569 w 5681204"/>
              <a:gd name="connsiteY23" fmla="*/ 6320333 h 6320333"/>
              <a:gd name="connsiteX24" fmla="*/ 3470138 w 5681204"/>
              <a:gd name="connsiteY24" fmla="*/ 6312073 h 6320333"/>
              <a:gd name="connsiteX25" fmla="*/ 5381167 w 5681204"/>
              <a:gd name="connsiteY25" fmla="*/ 3429000 h 6320333"/>
              <a:gd name="connsiteX26" fmla="*/ 2252205 w 5681204"/>
              <a:gd name="connsiteY26" fmla="*/ 300038 h 6320333"/>
              <a:gd name="connsiteX27" fmla="*/ 39695 w 5681204"/>
              <a:gd name="connsiteY27" fmla="*/ 1216490 h 6320333"/>
              <a:gd name="connsiteX28" fmla="*/ 0 w 5681204"/>
              <a:gd name="connsiteY28" fmla="*/ 1260165 h 6320333"/>
              <a:gd name="connsiteX29" fmla="*/ 0 w 5681204"/>
              <a:gd name="connsiteY29" fmla="*/ 847584 h 6320333"/>
              <a:gd name="connsiteX30" fmla="*/ 71042 w 5681204"/>
              <a:gd name="connsiteY30" fmla="*/ 783017 h 6320333"/>
              <a:gd name="connsiteX31" fmla="*/ 2252205 w 5681204"/>
              <a:gd name="connsiteY31" fmla="*/ 0 h 6320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681204" h="6320333">
                <a:moveTo>
                  <a:pt x="0" y="5597835"/>
                </a:moveTo>
                <a:lnTo>
                  <a:pt x="39695" y="5641510"/>
                </a:lnTo>
                <a:cubicBezTo>
                  <a:pt x="322810" y="5924626"/>
                  <a:pt x="659928" y="6153739"/>
                  <a:pt x="1034272" y="6312073"/>
                </a:cubicBezTo>
                <a:lnTo>
                  <a:pt x="1056841" y="6320333"/>
                </a:lnTo>
                <a:lnTo>
                  <a:pt x="413612" y="6320333"/>
                </a:lnTo>
                <a:lnTo>
                  <a:pt x="300961" y="6249073"/>
                </a:lnTo>
                <a:cubicBezTo>
                  <a:pt x="221838" y="6194223"/>
                  <a:pt x="145134" y="6136129"/>
                  <a:pt x="71042" y="6074983"/>
                </a:cubicBezTo>
                <a:lnTo>
                  <a:pt x="0" y="6010415"/>
                </a:lnTo>
                <a:close/>
                <a:moveTo>
                  <a:pt x="2252205" y="385763"/>
                </a:moveTo>
                <a:cubicBezTo>
                  <a:pt x="3932939" y="385763"/>
                  <a:pt x="5295442" y="1748266"/>
                  <a:pt x="5295442" y="3429000"/>
                </a:cubicBezTo>
                <a:cubicBezTo>
                  <a:pt x="5295442" y="4689551"/>
                  <a:pt x="4529034" y="5771096"/>
                  <a:pt x="3436771" y="6233085"/>
                </a:cubicBezTo>
                <a:lnTo>
                  <a:pt x="3198390" y="6320333"/>
                </a:lnTo>
                <a:lnTo>
                  <a:pt x="1306021" y="6320333"/>
                </a:lnTo>
                <a:lnTo>
                  <a:pt x="1067639" y="6233085"/>
                </a:lnTo>
                <a:cubicBezTo>
                  <a:pt x="703552" y="6079088"/>
                  <a:pt x="375670" y="5856252"/>
                  <a:pt x="100311" y="5580893"/>
                </a:cubicBezTo>
                <a:lnTo>
                  <a:pt x="0" y="5470524"/>
                </a:lnTo>
                <a:lnTo>
                  <a:pt x="0" y="1387476"/>
                </a:lnTo>
                <a:lnTo>
                  <a:pt x="100311" y="1277106"/>
                </a:lnTo>
                <a:cubicBezTo>
                  <a:pt x="651028" y="726388"/>
                  <a:pt x="1411838" y="385763"/>
                  <a:pt x="2252205" y="385763"/>
                </a:cubicBezTo>
                <a:close/>
                <a:moveTo>
                  <a:pt x="2252205" y="0"/>
                </a:moveTo>
                <a:cubicBezTo>
                  <a:pt x="4145989" y="0"/>
                  <a:pt x="5681204" y="1535215"/>
                  <a:pt x="5681204" y="3429000"/>
                </a:cubicBezTo>
                <a:cubicBezTo>
                  <a:pt x="5681204" y="4612615"/>
                  <a:pt x="5081511" y="5656164"/>
                  <a:pt x="4169391" y="6272380"/>
                </a:cubicBezTo>
                <a:lnTo>
                  <a:pt x="4090458" y="6320333"/>
                </a:lnTo>
                <a:lnTo>
                  <a:pt x="3447569" y="6320333"/>
                </a:lnTo>
                <a:lnTo>
                  <a:pt x="3470138" y="6312073"/>
                </a:lnTo>
                <a:cubicBezTo>
                  <a:pt x="4593170" y="5837070"/>
                  <a:pt x="5381167" y="4725058"/>
                  <a:pt x="5381167" y="3429000"/>
                </a:cubicBezTo>
                <a:cubicBezTo>
                  <a:pt x="5381167" y="1700922"/>
                  <a:pt x="3980282" y="300038"/>
                  <a:pt x="2252205" y="300038"/>
                </a:cubicBezTo>
                <a:cubicBezTo>
                  <a:pt x="1388166" y="300038"/>
                  <a:pt x="605925" y="650259"/>
                  <a:pt x="39695" y="1216490"/>
                </a:cubicBezTo>
                <a:lnTo>
                  <a:pt x="0" y="1260165"/>
                </a:lnTo>
                <a:lnTo>
                  <a:pt x="0" y="847584"/>
                </a:lnTo>
                <a:lnTo>
                  <a:pt x="71042" y="783017"/>
                </a:lnTo>
                <a:cubicBezTo>
                  <a:pt x="663776" y="293850"/>
                  <a:pt x="1423674" y="0"/>
                  <a:pt x="2252205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827F2EB-1640-E84B-9FEE-500AE560A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475" y="2030012"/>
            <a:ext cx="3873562" cy="387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 Imagen">
            <a:extLst>
              <a:ext uri="{FF2B5EF4-FFF2-40B4-BE49-F238E27FC236}">
                <a16:creationId xmlns:a16="http://schemas.microsoft.com/office/drawing/2014/main" id="{FA723C02-6E4A-7A23-EE12-6C1E9FE5D8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32" y="34368"/>
            <a:ext cx="1731221" cy="1995644"/>
          </a:xfrm>
          <a:prstGeom prst="rect">
            <a:avLst/>
          </a:prstGeom>
        </p:spPr>
      </p:pic>
      <p:grpSp>
        <p:nvGrpSpPr>
          <p:cNvPr id="5137" name="Group 5136">
            <a:extLst>
              <a:ext uri="{FF2B5EF4-FFF2-40B4-BE49-F238E27FC236}">
                <a16:creationId xmlns:a16="http://schemas.microsoft.com/office/drawing/2014/main" id="{D96E3E53-A85C-4F1C-8D49-274B28584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5138" name="Oval 5137">
              <a:extLst>
                <a:ext uri="{FF2B5EF4-FFF2-40B4-BE49-F238E27FC236}">
                  <a16:creationId xmlns:a16="http://schemas.microsoft.com/office/drawing/2014/main" id="{9B18F255-8818-4B29-BE51-E6C53C9AA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5139" name="Oval 5138">
              <a:extLst>
                <a:ext uri="{FF2B5EF4-FFF2-40B4-BE49-F238E27FC236}">
                  <a16:creationId xmlns:a16="http://schemas.microsoft.com/office/drawing/2014/main" id="{9B9FAC86-F2AD-430F-A01E-366FAC8A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2088443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tras en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70</TotalTime>
  <Words>469</Words>
  <Application>Microsoft Office PowerPoint</Application>
  <PresentationFormat>Panorámica</PresentationFormat>
  <Paragraphs>63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4" baseType="lpstr">
      <vt:lpstr>Arial</vt:lpstr>
      <vt:lpstr>Calibri</vt:lpstr>
      <vt:lpstr>Rockwell</vt:lpstr>
      <vt:lpstr>Rockwell Condensed</vt:lpstr>
      <vt:lpstr>Rockwell Extra Bold</vt:lpstr>
      <vt:lpstr>Wingdings</vt:lpstr>
      <vt:lpstr>Letras en madera</vt:lpstr>
      <vt:lpstr>Eines Per CNC</vt:lpstr>
      <vt:lpstr>Freses</vt:lpstr>
      <vt:lpstr>Eines més habituals</vt:lpstr>
      <vt:lpstr>Helicoidals </vt:lpstr>
      <vt:lpstr>Desbast dentades </vt:lpstr>
      <vt:lpstr>Freses amb cutxilles </vt:lpstr>
      <vt:lpstr>Feses de diamant </vt:lpstr>
      <vt:lpstr>Freses per motllures</vt:lpstr>
      <vt:lpstr>Freses en Angle </vt:lpstr>
      <vt:lpstr>Freses de bola </vt:lpstr>
      <vt:lpstr>Orientacions de tall</vt:lpstr>
      <vt:lpstr>Quantitats de talls</vt:lpstr>
      <vt:lpstr>Cons</vt:lpstr>
      <vt:lpstr>Broques</vt:lpstr>
      <vt:lpstr>Cega</vt:lpstr>
      <vt:lpstr>Llança</vt:lpstr>
      <vt:lpstr>Cassoleta</vt:lpstr>
      <vt:lpstr>Broca avellaneda     fixe/ Avellanador</vt:lpstr>
      <vt:lpstr>Orientacions         /       Conus  </vt:lpstr>
      <vt:lpstr>Discs</vt:lpstr>
      <vt:lpstr>Disc de melamina</vt:lpstr>
      <vt:lpstr>Disc altern</vt:lpstr>
      <vt:lpstr>Disc de fusta</vt:lpstr>
      <vt:lpstr>Disc de diamant</vt:lpstr>
      <vt:lpstr>Subjecció </vt:lpstr>
      <vt:lpstr>Ubicació</vt:lpstr>
      <vt:lpstr>Quadres de revolucions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Eines Per CNC</dc:title>
  <dc:creator>Anglo School</dc:creator>
  <cp:lastModifiedBy>Anglo School</cp:lastModifiedBy>
  <cp:revision>2</cp:revision>
  <dcterms:created xsi:type="dcterms:W3CDTF">2022-10-10T16:12:05Z</dcterms:created>
  <dcterms:modified xsi:type="dcterms:W3CDTF">2022-10-11T09:53:14Z</dcterms:modified>
</cp:coreProperties>
</file>