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5" r:id="rId5"/>
    <p:sldId id="259" r:id="rId6"/>
    <p:sldId id="260" r:id="rId7"/>
    <p:sldId id="261" r:id="rId8"/>
    <p:sldId id="262" r:id="rId9"/>
    <p:sldId id="268" r:id="rId10"/>
    <p:sldId id="263" r:id="rId11"/>
    <p:sldId id="264" r:id="rId12"/>
    <p:sldId id="266" r:id="rId13"/>
    <p:sldId id="267"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FFBA92F8-582C-4F4C-9290-90DE967BD62B}" type="slidenum">
              <a:rPr lang="es-ES" smtClean="0"/>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FFBA92F8-582C-4F4C-9290-90DE967BD62B}"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FBA92F8-582C-4F4C-9290-90DE967BD62B}" type="slidenum">
              <a:rPr lang="es-ES" smtClean="0"/>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E2344C6-DD5C-465A-8162-36E79DEDFCE0}" type="datetimeFigureOut">
              <a:rPr lang="es-ES" smtClean="0"/>
              <a:t>19/01/2021</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FFBA92F8-582C-4F4C-9290-90DE967BD62B}" type="slidenum">
              <a:rPr lang="es-ES" smtClean="0"/>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E2344C6-DD5C-465A-8162-36E79DEDFCE0}" type="datetimeFigureOut">
              <a:rPr lang="es-ES" smtClean="0"/>
              <a:t>19/01/2021</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FBA92F8-582C-4F4C-9290-90DE967BD62B}"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ES" dirty="0" smtClean="0"/>
              <a:t>Fase pasiva </a:t>
            </a:r>
            <a:endParaRPr lang="es-ES" dirty="0"/>
          </a:p>
        </p:txBody>
      </p:sp>
      <p:sp>
        <p:nvSpPr>
          <p:cNvPr id="2" name="1 Título"/>
          <p:cNvSpPr>
            <a:spLocks noGrp="1"/>
          </p:cNvSpPr>
          <p:nvPr>
            <p:ph type="ctrTitle"/>
          </p:nvPr>
        </p:nvSpPr>
        <p:spPr/>
        <p:txBody>
          <a:bodyPr/>
          <a:lstStyle/>
          <a:p>
            <a:r>
              <a:rPr lang="es-ES" dirty="0" smtClean="0"/>
              <a:t>La higiene corporal</a:t>
            </a:r>
            <a:endParaRPr lang="es-ES" dirty="0"/>
          </a:p>
        </p:txBody>
      </p:sp>
      <p:pic>
        <p:nvPicPr>
          <p:cNvPr id="1026" name="Picture 2" descr="C:\Users\Usuario\AppData\Local\Microsoft\Windows\Temporary Internet Files\Content.IE5\TKFGX4EH\Bk-4Dl2KNl_720x0[1].jpg"/>
          <p:cNvPicPr>
            <a:picLocks noChangeAspect="1" noChangeArrowheads="1"/>
          </p:cNvPicPr>
          <p:nvPr/>
        </p:nvPicPr>
        <p:blipFill>
          <a:blip r:embed="rId2" cstate="print"/>
          <a:srcRect/>
          <a:stretch>
            <a:fillRect/>
          </a:stretch>
        </p:blipFill>
        <p:spPr bwMode="auto">
          <a:xfrm>
            <a:off x="2928926" y="4286256"/>
            <a:ext cx="2743200" cy="18288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428604"/>
            <a:ext cx="7772400" cy="785818"/>
          </a:xfrm>
        </p:spPr>
        <p:txBody>
          <a:bodyPr>
            <a:noAutofit/>
          </a:bodyPr>
          <a:lstStyle/>
          <a:p>
            <a:pPr algn="ctr"/>
            <a:r>
              <a:rPr lang="ca-ES" sz="2400" b="1" u="sng" dirty="0" smtClean="0">
                <a:latin typeface="Arial Narrow" pitchFamily="34" charset="0"/>
              </a:rPr>
              <a:t>Autonomia de </a:t>
            </a:r>
            <a:r>
              <a:rPr lang="ca-ES" sz="2400" b="1" u="sng" dirty="0" err="1" smtClean="0">
                <a:latin typeface="Arial Narrow" pitchFamily="34" charset="0"/>
              </a:rPr>
              <a:t>l'infant</a:t>
            </a:r>
            <a:r>
              <a:rPr lang="ca-ES" sz="2400" b="1" u="sng" dirty="0" smtClean="0">
                <a:latin typeface="Arial Narrow" pitchFamily="34" charset="0"/>
              </a:rPr>
              <a:t> en el bany a les diferents edats:</a:t>
            </a:r>
            <a:r>
              <a:rPr lang="es-ES" sz="2400" b="1" u="sng" dirty="0" smtClean="0">
                <a:latin typeface="Arial Narrow" pitchFamily="34" charset="0"/>
              </a:rPr>
              <a:t/>
            </a:r>
            <a:br>
              <a:rPr lang="es-ES" sz="2400" b="1" u="sng" dirty="0" smtClean="0">
                <a:latin typeface="Arial Narrow" pitchFamily="34" charset="0"/>
              </a:rPr>
            </a:br>
            <a:endParaRPr lang="es-ES" sz="2400" b="1" u="sng" dirty="0">
              <a:latin typeface="Arial Narrow" pitchFamily="34" charset="0"/>
            </a:endParaRPr>
          </a:p>
        </p:txBody>
      </p:sp>
      <p:sp>
        <p:nvSpPr>
          <p:cNvPr id="3" name="2 Marcador de contenido"/>
          <p:cNvSpPr>
            <a:spLocks noGrp="1"/>
          </p:cNvSpPr>
          <p:nvPr>
            <p:ph sz="quarter" idx="1"/>
          </p:nvPr>
        </p:nvSpPr>
        <p:spPr>
          <a:xfrm>
            <a:off x="914400" y="1142984"/>
            <a:ext cx="7772400" cy="4876816"/>
          </a:xfrm>
        </p:spPr>
        <p:txBody>
          <a:bodyPr>
            <a:normAutofit fontScale="92500" lnSpcReduction="20000"/>
          </a:bodyPr>
          <a:lstStyle/>
          <a:p>
            <a:r>
              <a:rPr lang="ca-ES" b="1" dirty="0" smtClean="0">
                <a:latin typeface="Arial Narrow" pitchFamily="34" charset="0"/>
              </a:rPr>
              <a:t>D’1 a 2 anys.</a:t>
            </a:r>
            <a:r>
              <a:rPr lang="ca-ES" dirty="0" smtClean="0">
                <a:latin typeface="Arial Narrow" pitchFamily="34" charset="0"/>
              </a:rPr>
              <a:t> Comença a cooperar una mica en el bany. S’adona quan s’ha de rentar les mans i comença a aprendre a fer-ho.</a:t>
            </a:r>
            <a:endParaRPr lang="es-ES" dirty="0" smtClean="0">
              <a:latin typeface="Arial Narrow" pitchFamily="34" charset="0"/>
            </a:endParaRPr>
          </a:p>
          <a:p>
            <a:r>
              <a:rPr lang="ca-ES" b="1" dirty="0" smtClean="0">
                <a:latin typeface="Arial Narrow" pitchFamily="34" charset="0"/>
              </a:rPr>
              <a:t>De 2 a 3 anys.</a:t>
            </a:r>
            <a:r>
              <a:rPr lang="ca-ES" dirty="0" smtClean="0">
                <a:latin typeface="Arial Narrow" pitchFamily="34" charset="0"/>
              </a:rPr>
              <a:t> Comença a rentar-se les mans sol i col·labora a l’hora del bany. Comprèn que s’ha de rentar el cap.</a:t>
            </a:r>
            <a:endParaRPr lang="es-ES" dirty="0" smtClean="0">
              <a:latin typeface="Arial Narrow" pitchFamily="34" charset="0"/>
            </a:endParaRPr>
          </a:p>
          <a:p>
            <a:r>
              <a:rPr lang="ca-ES" b="1" dirty="0" smtClean="0">
                <a:latin typeface="Arial Narrow" pitchFamily="34" charset="0"/>
              </a:rPr>
              <a:t>De 3 a 4 anys. </a:t>
            </a:r>
            <a:r>
              <a:rPr lang="ca-ES" dirty="0" smtClean="0">
                <a:latin typeface="Arial Narrow" pitchFamily="34" charset="0"/>
              </a:rPr>
              <a:t>Li costa acostumar-se a la higiene de les ungles, sobretot dels peus. Participa força en el bany. Es renta bé les mans. S’eixuga amb </a:t>
            </a:r>
            <a:r>
              <a:rPr lang="ca-ES" dirty="0" err="1" smtClean="0">
                <a:latin typeface="Arial Narrow" pitchFamily="34" charset="0"/>
              </a:rPr>
              <a:t>diﬁcultat</a:t>
            </a:r>
            <a:r>
              <a:rPr lang="ca-ES" dirty="0" smtClean="0">
                <a:latin typeface="Arial Narrow" pitchFamily="34" charset="0"/>
              </a:rPr>
              <a:t>. Li costa netejar-se parts específiques com les ungles. Després d’anar al lavabo sap que s’ha de rentar les mans, però no ho fa sempre.</a:t>
            </a:r>
            <a:endParaRPr lang="es-ES" dirty="0" smtClean="0">
              <a:latin typeface="Arial Narrow" pitchFamily="34" charset="0"/>
            </a:endParaRPr>
          </a:p>
          <a:p>
            <a:r>
              <a:rPr lang="ca-ES" b="1" dirty="0" smtClean="0">
                <a:latin typeface="Arial Narrow" pitchFamily="34" charset="0"/>
              </a:rPr>
              <a:t>De 4 a 5 anys. </a:t>
            </a:r>
            <a:r>
              <a:rPr lang="ca-ES" dirty="0" smtClean="0">
                <a:latin typeface="Arial Narrow" pitchFamily="34" charset="0"/>
              </a:rPr>
              <a:t>És força autònom en el bany. Accepta que li tallem les ungles. Ja sap que s’ha de rentar les mans abans dels àpats. Li costa pentinar-se sol.</a:t>
            </a:r>
            <a:endParaRPr lang="es-ES" dirty="0" smtClean="0">
              <a:latin typeface="Arial Narrow" pitchFamily="34" charset="0"/>
            </a:endParaRPr>
          </a:p>
          <a:p>
            <a:r>
              <a:rPr lang="ca-ES" b="1" dirty="0" smtClean="0">
                <a:latin typeface="Arial Narrow" pitchFamily="34" charset="0"/>
              </a:rPr>
              <a:t>De 5 a 6 anys. </a:t>
            </a:r>
            <a:r>
              <a:rPr lang="ca-ES" dirty="0" smtClean="0">
                <a:latin typeface="Arial Narrow" pitchFamily="34" charset="0"/>
              </a:rPr>
              <a:t>Comença a pentinar-se sol. Es preocupa per la higiene de les ungles i la demana. Es vol banyar sol. Es renta les mans abans de dinar.</a:t>
            </a:r>
            <a:endParaRPr lang="es-ES" dirty="0" smtClean="0">
              <a:latin typeface="Arial Narrow" pitchFamily="34" charset="0"/>
            </a:endParaRP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357166"/>
            <a:ext cx="7772400" cy="928694"/>
          </a:xfrm>
        </p:spPr>
        <p:txBody>
          <a:bodyPr>
            <a:normAutofit fontScale="90000"/>
          </a:bodyPr>
          <a:lstStyle/>
          <a:p>
            <a:pPr algn="ctr"/>
            <a:r>
              <a:rPr lang="ca-ES" sz="2700" b="1" u="sng" dirty="0" smtClean="0">
                <a:latin typeface="Arial Narrow" pitchFamily="34" charset="0"/>
              </a:rPr>
              <a:t>Comportament de l'educador durant el bany</a:t>
            </a:r>
            <a:r>
              <a:rPr lang="es-ES" b="1" u="sng" dirty="0" smtClean="0">
                <a:latin typeface="Arial Narrow" pitchFamily="34" charset="0"/>
              </a:rPr>
              <a:t/>
            </a:r>
            <a:br>
              <a:rPr lang="es-ES" b="1" u="sng" dirty="0" smtClean="0">
                <a:latin typeface="Arial Narrow" pitchFamily="34" charset="0"/>
              </a:rPr>
            </a:br>
            <a:endParaRPr lang="es-ES" b="1" u="sng" dirty="0">
              <a:latin typeface="Arial Narrow" pitchFamily="34" charset="0"/>
            </a:endParaRPr>
          </a:p>
        </p:txBody>
      </p:sp>
      <p:sp>
        <p:nvSpPr>
          <p:cNvPr id="3" name="2 Marcador de contenido"/>
          <p:cNvSpPr>
            <a:spLocks noGrp="1"/>
          </p:cNvSpPr>
          <p:nvPr>
            <p:ph sz="quarter" idx="1"/>
          </p:nvPr>
        </p:nvSpPr>
        <p:spPr>
          <a:xfrm>
            <a:off x="914400" y="1214422"/>
            <a:ext cx="7772400" cy="5214974"/>
          </a:xfrm>
        </p:spPr>
        <p:txBody>
          <a:bodyPr>
            <a:noAutofit/>
          </a:bodyPr>
          <a:lstStyle/>
          <a:p>
            <a:r>
              <a:rPr lang="ca-ES" sz="1800" dirty="0" smtClean="0">
                <a:latin typeface="Arial Narrow" pitchFamily="34" charset="0"/>
              </a:rPr>
              <a:t>A la llar d’infants banyarem el nen si ho creiem convenient per motius diversos (quan el nen vomiti, o s’embruti de dalt a baix...), però normalment és una activitat reservada a l’àmbit familiar, encara que també serà necessària si anem a passar uns dies fora amb els nens (colònies) o bé si el nen està vivint en un centre assistencial.</a:t>
            </a:r>
            <a:endParaRPr lang="es-ES" sz="1800" dirty="0" smtClean="0">
              <a:latin typeface="Arial Narrow" pitchFamily="34" charset="0"/>
            </a:endParaRPr>
          </a:p>
          <a:p>
            <a:r>
              <a:rPr lang="ca-ES" sz="1800" dirty="0" smtClean="0">
                <a:latin typeface="Arial Narrow" pitchFamily="34" charset="0"/>
              </a:rPr>
              <a:t>Abans de començar a canviar el nen és imprescindible que l’educador es renti bé les mans amb aigua i sabó, se les eixugui i es posi uns guants d’un sol ús. També que tingui tots els materials necessaris al seu abast per poder realitzar l’activitat, perquè no pot deixar ni un moment sol el nen</a:t>
            </a:r>
            <a:r>
              <a:rPr lang="ca-ES" sz="1800" dirty="0" smtClean="0">
                <a:latin typeface="Arial Narrow" pitchFamily="34" charset="0"/>
              </a:rPr>
              <a:t>.</a:t>
            </a:r>
            <a:endParaRPr lang="es-ES" sz="1800" dirty="0" smtClean="0">
              <a:latin typeface="Arial Narrow" pitchFamily="34" charset="0"/>
            </a:endParaRPr>
          </a:p>
          <a:p>
            <a:r>
              <a:rPr lang="ca-ES" sz="1800" dirty="0" smtClean="0">
                <a:latin typeface="Arial Narrow" pitchFamily="34" charset="0"/>
              </a:rPr>
              <a:t>És molt important mantenir una </a:t>
            </a:r>
            <a:r>
              <a:rPr lang="ca-ES" sz="1800" b="1" dirty="0" smtClean="0">
                <a:latin typeface="Arial Narrow" pitchFamily="34" charset="0"/>
              </a:rPr>
              <a:t>relació de respecte i afectiva </a:t>
            </a:r>
            <a:r>
              <a:rPr lang="ca-ES" sz="1800" dirty="0" smtClean="0">
                <a:latin typeface="Arial Narrow" pitchFamily="34" charset="0"/>
              </a:rPr>
              <a:t>vers el nen en el moment del canvi de bolquer o de bany . Cal explicar-li prèviament què anem a fer indicar-li els diferents passos que realitzem demanant-li la seva col·laboració i permís a cada moment.</a:t>
            </a:r>
            <a:endParaRPr lang="es-ES" sz="1800" dirty="0" smtClean="0">
              <a:latin typeface="Arial Narrow" pitchFamily="34" charset="0"/>
            </a:endParaRPr>
          </a:p>
          <a:p>
            <a:r>
              <a:rPr lang="ca-ES" sz="1800" dirty="0" smtClean="0">
                <a:latin typeface="Arial Narrow" pitchFamily="34" charset="0"/>
              </a:rPr>
              <a:t>És una activitat que requereix una </a:t>
            </a:r>
            <a:r>
              <a:rPr lang="ca-ES" sz="1800" b="1" dirty="0" smtClean="0">
                <a:latin typeface="Arial Narrow" pitchFamily="34" charset="0"/>
              </a:rPr>
              <a:t>actitud positiva i amigable </a:t>
            </a:r>
            <a:r>
              <a:rPr lang="ca-ES" sz="1800" dirty="0" smtClean="0">
                <a:latin typeface="Arial Narrow" pitchFamily="34" charset="0"/>
              </a:rPr>
              <a:t>per part de l’educador que en tot moment seguirà el ritme del nen i vigilarà que no se senti transportat com si fos un objecte</a:t>
            </a:r>
            <a:r>
              <a:rPr lang="ca-ES" sz="1800" dirty="0" smtClean="0">
                <a:latin typeface="Arial Narrow" pitchFamily="34" charset="0"/>
              </a:rPr>
              <a:t>.</a:t>
            </a:r>
            <a:endParaRPr lang="es-ES" sz="1800" dirty="0" smtClean="0">
              <a:latin typeface="Arial Narrow" pitchFamily="34" charset="0"/>
            </a:endParaRPr>
          </a:p>
          <a:p>
            <a:r>
              <a:rPr lang="ca-ES" sz="1800" dirty="0" smtClean="0">
                <a:latin typeface="Arial Narrow" pitchFamily="34" charset="0"/>
              </a:rPr>
              <a:t>Cal fer que sigui un </a:t>
            </a:r>
            <a:r>
              <a:rPr lang="ca-ES" sz="1800" b="1" dirty="0" smtClean="0">
                <a:latin typeface="Arial Narrow" pitchFamily="34" charset="0"/>
              </a:rPr>
              <a:t>moment agradable </a:t>
            </a:r>
            <a:r>
              <a:rPr lang="ca-ES" sz="1800" dirty="0" smtClean="0">
                <a:latin typeface="Arial Narrow" pitchFamily="34" charset="0"/>
              </a:rPr>
              <a:t>per al nen. Dir-li coses boniques, ser suau i tenir paciència. </a:t>
            </a:r>
            <a:r>
              <a:rPr lang="ca-ES" sz="1800" dirty="0" err="1" smtClean="0">
                <a:latin typeface="Arial Narrow" pitchFamily="34" charset="0"/>
              </a:rPr>
              <a:t>Aproﬁtar</a:t>
            </a:r>
            <a:r>
              <a:rPr lang="ca-ES" sz="1800" dirty="0" smtClean="0">
                <a:latin typeface="Arial Narrow" pitchFamily="34" charset="0"/>
              </a:rPr>
              <a:t> per parlar-li, acariciar-lo,etc. </a:t>
            </a:r>
            <a:endParaRPr lang="es-ES" sz="1800" dirty="0">
              <a:latin typeface="Arial Narrow"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772400" cy="796908"/>
          </a:xfrm>
        </p:spPr>
        <p:txBody>
          <a:bodyPr/>
          <a:lstStyle/>
          <a:p>
            <a:pPr algn="ctr"/>
            <a:r>
              <a:rPr lang="ca-ES" sz="2800" b="1" u="sng" dirty="0" smtClean="0">
                <a:latin typeface="Arial Narrow" pitchFamily="34" charset="0"/>
              </a:rPr>
              <a:t>Arranjament personal</a:t>
            </a:r>
            <a:r>
              <a:rPr lang="ca-ES" dirty="0" smtClean="0"/>
              <a:t>:</a:t>
            </a:r>
            <a:endParaRPr lang="es-ES" dirty="0"/>
          </a:p>
        </p:txBody>
      </p:sp>
      <p:sp>
        <p:nvSpPr>
          <p:cNvPr id="3" name="2 Marcador de contenido"/>
          <p:cNvSpPr>
            <a:spLocks noGrp="1"/>
          </p:cNvSpPr>
          <p:nvPr>
            <p:ph sz="quarter" idx="1"/>
          </p:nvPr>
        </p:nvSpPr>
        <p:spPr>
          <a:xfrm>
            <a:off x="571472" y="1071546"/>
            <a:ext cx="8115328" cy="5357850"/>
          </a:xfrm>
        </p:spPr>
        <p:txBody>
          <a:bodyPr>
            <a:noAutofit/>
          </a:bodyPr>
          <a:lstStyle/>
          <a:p>
            <a:r>
              <a:rPr lang="ca-ES" sz="1400" dirty="0" smtClean="0">
                <a:latin typeface="Arial Narrow" pitchFamily="34" charset="0"/>
              </a:rPr>
              <a:t>L' arranjament es refereix al fet de donar els últims retocs perquè el nen es vegi ben posat i arreglat.</a:t>
            </a:r>
            <a:endParaRPr lang="es-ES" sz="1400" dirty="0" smtClean="0">
              <a:latin typeface="Arial Narrow" pitchFamily="34" charset="0"/>
            </a:endParaRPr>
          </a:p>
          <a:p>
            <a:r>
              <a:rPr lang="ca-ES" sz="1400" dirty="0" smtClean="0">
                <a:latin typeface="Arial Narrow" pitchFamily="34" charset="0"/>
              </a:rPr>
              <a:t>Després de rentar-lo i vestir-lo, el </a:t>
            </a:r>
            <a:r>
              <a:rPr lang="ca-ES" sz="1400" b="1" dirty="0" smtClean="0">
                <a:latin typeface="Arial Narrow" pitchFamily="34" charset="0"/>
              </a:rPr>
              <a:t>pentinarem </a:t>
            </a:r>
            <a:r>
              <a:rPr lang="ca-ES" sz="1400" dirty="0" smtClean="0">
                <a:latin typeface="Arial Narrow" pitchFamily="34" charset="0"/>
              </a:rPr>
              <a:t>perquè es faci goig, és imprescindible que ho fem amb un raspall molt suau, adequat a les característiques de la pell del nadó, i no s'ha d'utilitzar colònia durant les primeres setmanes.</a:t>
            </a:r>
            <a:endParaRPr lang="es-ES" sz="1400" dirty="0" smtClean="0">
              <a:latin typeface="Arial Narrow" pitchFamily="34" charset="0"/>
            </a:endParaRPr>
          </a:p>
          <a:p>
            <a:pPr>
              <a:buNone/>
            </a:pPr>
            <a:endParaRPr lang="es-ES" sz="1400" dirty="0" smtClean="0">
              <a:latin typeface="Arial Narrow" pitchFamily="34" charset="0"/>
            </a:endParaRPr>
          </a:p>
          <a:p>
            <a:r>
              <a:rPr lang="ca-ES" sz="1400" dirty="0" smtClean="0">
                <a:latin typeface="Arial Narrow" pitchFamily="34" charset="0"/>
              </a:rPr>
              <a:t>També caldrà mantenir net el </a:t>
            </a:r>
            <a:r>
              <a:rPr lang="ca-ES" sz="1400" b="1" dirty="0" smtClean="0">
                <a:latin typeface="Arial Narrow" pitchFamily="34" charset="0"/>
              </a:rPr>
              <a:t>pavelló auricular </a:t>
            </a:r>
            <a:r>
              <a:rPr lang="ca-ES" sz="1400" dirty="0" smtClean="0">
                <a:latin typeface="Arial Narrow" pitchFamily="34" charset="0"/>
              </a:rPr>
              <a:t>i el darrere de les orelles, que es rentarà suaument amb una gasa humitejada amb aigua tèbia, no es poden utilitzar bastonets ni es poden introduir res dins de les orelles.</a:t>
            </a:r>
            <a:endParaRPr lang="es-ES" sz="1400" dirty="0" smtClean="0">
              <a:latin typeface="Arial Narrow" pitchFamily="34" charset="0"/>
            </a:endParaRPr>
          </a:p>
          <a:p>
            <a:pPr>
              <a:buNone/>
            </a:pPr>
            <a:endParaRPr lang="es-ES" sz="1400" dirty="0" smtClean="0">
              <a:latin typeface="Arial Narrow" pitchFamily="34" charset="0"/>
            </a:endParaRPr>
          </a:p>
          <a:p>
            <a:r>
              <a:rPr lang="ca-ES" sz="1400" dirty="0" smtClean="0">
                <a:latin typeface="Arial Narrow" pitchFamily="34" charset="0"/>
              </a:rPr>
              <a:t>Els </a:t>
            </a:r>
            <a:r>
              <a:rPr lang="ca-ES" sz="1400" b="1" dirty="0" smtClean="0">
                <a:latin typeface="Arial Narrow" pitchFamily="34" charset="0"/>
              </a:rPr>
              <a:t>ulls i el nas </a:t>
            </a:r>
            <a:r>
              <a:rPr lang="ca-ES" sz="1400" dirty="0" smtClean="0">
                <a:latin typeface="Arial Narrow" pitchFamily="34" charset="0"/>
              </a:rPr>
              <a:t>també es mantindran nets i ben destapats. Es poden netejar amb una gasa humida amb aigua tèbia o bé amb aigua de camamilla. La neteja dels ulls requereix subjectar les mans del nen/a perquè acostuma a molestar-li i intenta apartar-nos.</a:t>
            </a:r>
            <a:endParaRPr lang="es-ES" sz="1400" dirty="0" smtClean="0">
              <a:latin typeface="Arial Narrow" pitchFamily="34" charset="0"/>
            </a:endParaRPr>
          </a:p>
          <a:p>
            <a:pPr>
              <a:buNone/>
            </a:pPr>
            <a:endParaRPr lang="es-ES" sz="1400" dirty="0" smtClean="0">
              <a:latin typeface="Arial Narrow" pitchFamily="34" charset="0"/>
            </a:endParaRPr>
          </a:p>
          <a:p>
            <a:r>
              <a:rPr lang="ca-ES" sz="1400" dirty="0" smtClean="0">
                <a:latin typeface="Arial Narrow" pitchFamily="34" charset="0"/>
              </a:rPr>
              <a:t>També la </a:t>
            </a:r>
            <a:r>
              <a:rPr lang="ca-ES" sz="1400" b="1" dirty="0" smtClean="0">
                <a:latin typeface="Arial Narrow" pitchFamily="34" charset="0"/>
              </a:rPr>
              <a:t>boca </a:t>
            </a:r>
            <a:r>
              <a:rPr lang="ca-ES" sz="1400" dirty="0" smtClean="0">
                <a:latin typeface="Arial Narrow" pitchFamily="34" charset="0"/>
              </a:rPr>
              <a:t>s'ha de netejar bé, i cal evitar que s'adormi amb el biberó a la boca,cosa que pot fer augmentar la possibilitat de patir càries. És important vigilar l'estat del paladar, perquè algunes vegades pot aparèixer una infecció produïda per fongs. La boca es neteja amb una gasa estèril humitejada en sèrum fisiològic.</a:t>
            </a:r>
            <a:endParaRPr lang="es-ES" sz="1400" dirty="0" smtClean="0">
              <a:latin typeface="Arial Narrow" pitchFamily="34" charset="0"/>
            </a:endParaRPr>
          </a:p>
          <a:p>
            <a:pPr>
              <a:buNone/>
            </a:pPr>
            <a:endParaRPr lang="es-ES" sz="1400" dirty="0" smtClean="0">
              <a:latin typeface="Arial Narrow" pitchFamily="34" charset="0"/>
            </a:endParaRPr>
          </a:p>
          <a:p>
            <a:r>
              <a:rPr lang="ca-ES" sz="1400" dirty="0" smtClean="0">
                <a:latin typeface="Arial Narrow" pitchFamily="34" charset="0"/>
              </a:rPr>
              <a:t>Rentarem les </a:t>
            </a:r>
            <a:r>
              <a:rPr lang="ca-ES" sz="1400" b="1" dirty="0" smtClean="0">
                <a:latin typeface="Arial Narrow" pitchFamily="34" charset="0"/>
              </a:rPr>
              <a:t>mans del nadó </a:t>
            </a:r>
            <a:r>
              <a:rPr lang="ca-ES" sz="1400" dirty="0" smtClean="0">
                <a:latin typeface="Arial Narrow" pitchFamily="34" charset="0"/>
              </a:rPr>
              <a:t>cada vegada que sigui necessari, amb aigua i sabó o amb unes </a:t>
            </a:r>
            <a:r>
              <a:rPr lang="ca-ES" sz="1400" dirty="0" err="1" smtClean="0">
                <a:latin typeface="Arial Narrow" pitchFamily="34" charset="0"/>
              </a:rPr>
              <a:t>tovalloletes</a:t>
            </a:r>
            <a:r>
              <a:rPr lang="ca-ES" sz="1400" dirty="0" smtClean="0">
                <a:latin typeface="Arial Narrow" pitchFamily="34" charset="0"/>
              </a:rPr>
              <a:t>, tenint cura d'esbandir-les amb aigua i eixugar bé entre mig dels dits.</a:t>
            </a:r>
            <a:endParaRPr lang="es-ES" sz="1400" dirty="0" smtClean="0">
              <a:latin typeface="Arial Narrow" pitchFamily="34" charset="0"/>
            </a:endParaRPr>
          </a:p>
          <a:p>
            <a:pPr>
              <a:buNone/>
            </a:pPr>
            <a:endParaRPr lang="es-ES" sz="1400" dirty="0" smtClean="0">
              <a:latin typeface="Arial Narrow" pitchFamily="34" charset="0"/>
            </a:endParaRPr>
          </a:p>
          <a:p>
            <a:endParaRPr lang="es-ES" sz="1400" dirty="0">
              <a:latin typeface="Arial Narrow"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28662" y="285728"/>
            <a:ext cx="7772400" cy="939784"/>
          </a:xfrm>
        </p:spPr>
        <p:txBody>
          <a:bodyPr>
            <a:normAutofit/>
          </a:bodyPr>
          <a:lstStyle/>
          <a:p>
            <a:pPr algn="ctr"/>
            <a:r>
              <a:rPr lang="ca-ES" sz="2800" b="1" u="sng" dirty="0" smtClean="0">
                <a:latin typeface="Arial Narrow" pitchFamily="34" charset="0"/>
              </a:rPr>
              <a:t>Continuació ( arranjament </a:t>
            </a:r>
            <a:r>
              <a:rPr lang="es-ES" sz="2800" b="1" u="sng" dirty="0" smtClean="0">
                <a:latin typeface="Arial Narrow" pitchFamily="34" charset="0"/>
              </a:rPr>
              <a:t>)</a:t>
            </a:r>
            <a:endParaRPr lang="es-ES" sz="2800" b="1" u="sng" dirty="0">
              <a:latin typeface="Arial Narrow" pitchFamily="34" charset="0"/>
            </a:endParaRPr>
          </a:p>
        </p:txBody>
      </p:sp>
      <p:sp>
        <p:nvSpPr>
          <p:cNvPr id="3" name="2 Marcador de contenido"/>
          <p:cNvSpPr>
            <a:spLocks noGrp="1"/>
          </p:cNvSpPr>
          <p:nvPr>
            <p:ph sz="quarter" idx="1"/>
          </p:nvPr>
        </p:nvSpPr>
        <p:spPr/>
        <p:txBody>
          <a:bodyPr>
            <a:noAutofit/>
          </a:bodyPr>
          <a:lstStyle/>
          <a:p>
            <a:r>
              <a:rPr lang="ca-ES" sz="1800" dirty="0" smtClean="0">
                <a:latin typeface="Arial Narrow" pitchFamily="34" charset="0"/>
              </a:rPr>
              <a:t>També li tallarem les </a:t>
            </a:r>
            <a:r>
              <a:rPr lang="ca-ES" sz="1800" b="1" dirty="0" smtClean="0">
                <a:latin typeface="Arial Narrow" pitchFamily="34" charset="0"/>
              </a:rPr>
              <a:t>ungles </a:t>
            </a:r>
            <a:r>
              <a:rPr lang="ca-ES" sz="1800" dirty="0" smtClean="0">
                <a:latin typeface="Arial Narrow" pitchFamily="34" charset="0"/>
              </a:rPr>
              <a:t>al nadó, per evitar que s'esgarrapi. El tallat d'ungles es farà quan es cregui convenient, no cal fer-ho cada dia. Utilitzarem unes tisores de punta rodona, les ungles de les mans es tallaran seguint la forma de la mateixa ungla i no gaire prop de la pell, les ungles dels peus es tallaran de forma recta per evitar que els extrems de les ungles es clavin dins la pell. </a:t>
            </a:r>
            <a:endParaRPr lang="es-ES" sz="1800" dirty="0" smtClean="0">
              <a:latin typeface="Arial Narrow" pitchFamily="34" charset="0"/>
            </a:endParaRPr>
          </a:p>
          <a:p>
            <a:r>
              <a:rPr lang="ca-ES" sz="1800" dirty="0" smtClean="0">
                <a:latin typeface="Arial Narrow" pitchFamily="34" charset="0"/>
              </a:rPr>
              <a:t>És </a:t>
            </a:r>
            <a:r>
              <a:rPr lang="ca-ES" sz="1800" dirty="0" smtClean="0">
                <a:latin typeface="Arial Narrow" pitchFamily="34" charset="0"/>
              </a:rPr>
              <a:t>important també tenir cura de posar-li </a:t>
            </a:r>
            <a:r>
              <a:rPr lang="ca-ES" sz="1800" b="1" dirty="0" smtClean="0">
                <a:latin typeface="Arial Narrow" pitchFamily="34" charset="0"/>
              </a:rPr>
              <a:t>crema hidratant </a:t>
            </a:r>
            <a:r>
              <a:rPr lang="ca-ES" sz="1800" dirty="0" smtClean="0">
                <a:latin typeface="Arial Narrow" pitchFamily="34" charset="0"/>
              </a:rPr>
              <a:t>a les parts del cos que tinguin contacte directe amb l'exterior, i en cas d'exposar-lo al sol sempre utilitzarem una crema amb protecció i filtre solar adient a l'edat i al tipus de pell del nen</a:t>
            </a:r>
            <a:r>
              <a:rPr lang="ca-ES" sz="1800" dirty="0" smtClean="0">
                <a:latin typeface="Arial Narrow" pitchFamily="34" charset="0"/>
              </a:rPr>
              <a:t>.</a:t>
            </a:r>
            <a:endParaRPr lang="es-ES" sz="1800" dirty="0" smtClean="0">
              <a:latin typeface="Arial Narrow" pitchFamily="34" charset="0"/>
            </a:endParaRPr>
          </a:p>
          <a:p>
            <a:r>
              <a:rPr lang="ca-ES" sz="1800" dirty="0" smtClean="0">
                <a:latin typeface="Arial Narrow" pitchFamily="34" charset="0"/>
              </a:rPr>
              <a:t>Els nadons no controlen els esfínters i, com que la seva bufeta de l'orina és molt petita s'omple cada cop que mengen, de manera que orinen freqüentment. El nadó en els primers mesos requereix que se li </a:t>
            </a:r>
            <a:r>
              <a:rPr lang="ca-ES" sz="1800" b="1" dirty="0" smtClean="0">
                <a:latin typeface="Arial Narrow" pitchFamily="34" charset="0"/>
              </a:rPr>
              <a:t>canviïn els bolquers </a:t>
            </a:r>
            <a:r>
              <a:rPr lang="ca-ES" sz="1800" dirty="0" smtClean="0">
                <a:latin typeface="Arial Narrow" pitchFamily="34" charset="0"/>
              </a:rPr>
              <a:t>força sovint, ja que acostuma a fer deposicions després de cada menjada. Encara que no estigui brut, el posarem net per anar a dormir i en despertar-se, també és convenient canviar-lo quan estigui inquiet, a mesura que el nadó es faci gran augmentarà el temps entre les seves deposicions i no caldrà canviar-lo tan sovint.</a:t>
            </a:r>
            <a:endParaRPr lang="es-ES" sz="1800" dirty="0">
              <a:latin typeface="Arial Narrow"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pPr algn="ctr"/>
            <a:r>
              <a:rPr lang="ca-ES" b="1" u="sng" dirty="0" smtClean="0"/>
              <a:t>Bany del nadó </a:t>
            </a:r>
            <a:r>
              <a:rPr lang="ca-ES" b="1" u="sng" dirty="0" smtClean="0"/>
              <a:t>(bany sec </a:t>
            </a:r>
            <a:r>
              <a:rPr lang="ca-ES" dirty="0" smtClean="0"/>
              <a:t>)</a:t>
            </a:r>
            <a:r>
              <a:rPr lang="es-ES" dirty="0" smtClean="0"/>
              <a:t/>
            </a:r>
            <a:br>
              <a:rPr lang="es-ES" dirty="0" smtClean="0"/>
            </a:br>
            <a:endParaRPr lang="es-ES" dirty="0"/>
          </a:p>
        </p:txBody>
      </p:sp>
      <p:sp>
        <p:nvSpPr>
          <p:cNvPr id="5" name="4 Marcador de contenido"/>
          <p:cNvSpPr>
            <a:spLocks noGrp="1"/>
          </p:cNvSpPr>
          <p:nvPr>
            <p:ph sz="quarter" idx="1"/>
          </p:nvPr>
        </p:nvSpPr>
        <p:spPr/>
        <p:txBody>
          <a:bodyPr>
            <a:normAutofit/>
          </a:bodyPr>
          <a:lstStyle/>
          <a:p>
            <a:r>
              <a:rPr lang="ca-ES" dirty="0" smtClean="0">
                <a:latin typeface="Arial Narrow" pitchFamily="34" charset="0"/>
              </a:rPr>
              <a:t>L’objectiu del bany és mantenir la pell i els òrgans dels sentits nets per evitar possibles infeccions i mantenir la pell hidratada</a:t>
            </a:r>
            <a:r>
              <a:rPr lang="ca-ES" dirty="0" smtClean="0">
                <a:latin typeface="Arial Narrow" pitchFamily="34" charset="0"/>
              </a:rPr>
              <a:t>.</a:t>
            </a:r>
            <a:endParaRPr lang="es-ES" dirty="0" smtClean="0">
              <a:latin typeface="Arial Narrow" pitchFamily="34" charset="0"/>
            </a:endParaRPr>
          </a:p>
          <a:p>
            <a:r>
              <a:rPr lang="ca-ES" dirty="0" smtClean="0">
                <a:latin typeface="Arial Narrow" pitchFamily="34" charset="0"/>
              </a:rPr>
              <a:t>Utilitzarem una </a:t>
            </a:r>
            <a:r>
              <a:rPr lang="ca-ES" b="1" dirty="0" smtClean="0">
                <a:latin typeface="Arial Narrow" pitchFamily="34" charset="0"/>
              </a:rPr>
              <a:t>esponja vegetal </a:t>
            </a:r>
            <a:r>
              <a:rPr lang="ca-ES" dirty="0" smtClean="0">
                <a:latin typeface="Arial Narrow" pitchFamily="34" charset="0"/>
              </a:rPr>
              <a:t>humida en aigua i líquid antisèptic de </a:t>
            </a:r>
            <a:r>
              <a:rPr lang="ca-ES" dirty="0" err="1" smtClean="0">
                <a:latin typeface="Arial Narrow" pitchFamily="34" charset="0"/>
              </a:rPr>
              <a:t>ph</a:t>
            </a:r>
            <a:r>
              <a:rPr lang="ca-ES" dirty="0" smtClean="0">
                <a:latin typeface="Arial Narrow" pitchFamily="34" charset="0"/>
              </a:rPr>
              <a:t> neutre i guants, i rentarem el nen sense posar-lo en remull. </a:t>
            </a:r>
            <a:endParaRPr lang="ca-ES" dirty="0" smtClean="0">
              <a:latin typeface="Arial Narrow" pitchFamily="34" charset="0"/>
            </a:endParaRPr>
          </a:p>
          <a:p>
            <a:r>
              <a:rPr lang="ca-ES" dirty="0" smtClean="0">
                <a:latin typeface="Arial Narrow" pitchFamily="34" charset="0"/>
              </a:rPr>
              <a:t>Després </a:t>
            </a:r>
            <a:r>
              <a:rPr lang="ca-ES" dirty="0" smtClean="0">
                <a:latin typeface="Arial Narrow" pitchFamily="34" charset="0"/>
              </a:rPr>
              <a:t>de treure-li el sabó amb una tovallola mullada i assecar-lo bé es procedirà a la cura del melic, amb alcohol de 70 graus i gases,de manera que si mantenim aquesta zona desinfectada i seca el cordó caurà ben aviat.</a:t>
            </a:r>
            <a:endParaRPr lang="es-ES" dirty="0" smtClean="0">
              <a:latin typeface="Arial Narrow" pitchFamily="34" charset="0"/>
            </a:endParaRPr>
          </a:p>
          <a:p>
            <a:pPr>
              <a:buNone/>
            </a:pPr>
            <a:endParaRPr lang="es-ES" dirty="0" smtClean="0"/>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b="1" u="sng" dirty="0" smtClean="0"/>
              <a:t>Cura del cordó umbilical</a:t>
            </a:r>
            <a:r>
              <a:rPr lang="es-ES" b="1" u="sng" dirty="0" smtClean="0"/>
              <a:t/>
            </a:r>
            <a:br>
              <a:rPr lang="es-ES" b="1" u="sng" dirty="0" smtClean="0"/>
            </a:br>
            <a:endParaRPr lang="es-ES" b="1" u="sng" dirty="0"/>
          </a:p>
        </p:txBody>
      </p:sp>
      <p:sp>
        <p:nvSpPr>
          <p:cNvPr id="3" name="2 Marcador de contenido"/>
          <p:cNvSpPr>
            <a:spLocks noGrp="1"/>
          </p:cNvSpPr>
          <p:nvPr>
            <p:ph sz="quarter" idx="1"/>
          </p:nvPr>
        </p:nvSpPr>
        <p:spPr>
          <a:xfrm>
            <a:off x="642910" y="1142984"/>
            <a:ext cx="8043890" cy="5143536"/>
          </a:xfrm>
        </p:spPr>
        <p:txBody>
          <a:bodyPr>
            <a:normAutofit fontScale="62500" lnSpcReduction="20000"/>
          </a:bodyPr>
          <a:lstStyle/>
          <a:p>
            <a:r>
              <a:rPr lang="ca-ES" dirty="0" smtClean="0">
                <a:latin typeface="Arial Narrow" pitchFamily="34" charset="0"/>
              </a:rPr>
              <a:t>El cordó umbilical necessita una cura </a:t>
            </a:r>
            <a:r>
              <a:rPr lang="ca-ES" dirty="0" err="1" smtClean="0">
                <a:latin typeface="Arial Narrow" pitchFamily="34" charset="0"/>
              </a:rPr>
              <a:t>especíﬁca</a:t>
            </a:r>
            <a:r>
              <a:rPr lang="ca-ES" dirty="0" smtClean="0">
                <a:latin typeface="Arial Narrow" pitchFamily="34" charset="0"/>
              </a:rPr>
              <a:t> per</a:t>
            </a:r>
            <a:endParaRPr lang="es-ES" dirty="0" smtClean="0">
              <a:latin typeface="Arial Narrow" pitchFamily="34" charset="0"/>
            </a:endParaRPr>
          </a:p>
          <a:p>
            <a:pPr>
              <a:buNone/>
            </a:pPr>
            <a:r>
              <a:rPr lang="ca-ES" dirty="0" smtClean="0">
                <a:latin typeface="Arial Narrow" pitchFamily="34" charset="0"/>
              </a:rPr>
              <a:t>aconseguir que s’assequi i caigui de manera que quedi només el melic.</a:t>
            </a:r>
            <a:endParaRPr lang="es-ES" dirty="0" smtClean="0">
              <a:latin typeface="Arial Narrow" pitchFamily="34" charset="0"/>
            </a:endParaRPr>
          </a:p>
          <a:p>
            <a:r>
              <a:rPr lang="ca-ES" dirty="0" smtClean="0">
                <a:latin typeface="Arial Narrow" pitchFamily="34" charset="0"/>
              </a:rPr>
              <a:t>Per la cura del cordó umbilical necessitem:</a:t>
            </a:r>
            <a:endParaRPr lang="es-ES" dirty="0" smtClean="0">
              <a:latin typeface="Arial Narrow" pitchFamily="34" charset="0"/>
            </a:endParaRPr>
          </a:p>
          <a:p>
            <a:pPr>
              <a:buNone/>
            </a:pPr>
            <a:r>
              <a:rPr lang="ca-ES" b="1" i="1" dirty="0" smtClean="0">
                <a:latin typeface="Arial Narrow" pitchFamily="34" charset="0"/>
              </a:rPr>
              <a:t>• Guants</a:t>
            </a:r>
            <a:endParaRPr lang="es-ES" b="1" i="1" dirty="0" smtClean="0">
              <a:latin typeface="Arial Narrow" pitchFamily="34" charset="0"/>
            </a:endParaRPr>
          </a:p>
          <a:p>
            <a:pPr>
              <a:buNone/>
            </a:pPr>
            <a:r>
              <a:rPr lang="ca-ES" b="1" i="1" dirty="0" smtClean="0">
                <a:latin typeface="Arial Narrow" pitchFamily="34" charset="0"/>
              </a:rPr>
              <a:t>• Gases estèrils</a:t>
            </a:r>
            <a:endParaRPr lang="es-ES" b="1" i="1" dirty="0" smtClean="0">
              <a:latin typeface="Arial Narrow" pitchFamily="34" charset="0"/>
            </a:endParaRPr>
          </a:p>
          <a:p>
            <a:pPr>
              <a:buNone/>
            </a:pPr>
            <a:r>
              <a:rPr lang="ca-ES" b="1" i="1" dirty="0" smtClean="0">
                <a:latin typeface="Arial Narrow" pitchFamily="34" charset="0"/>
              </a:rPr>
              <a:t>• Alcohol de 70 </a:t>
            </a:r>
            <a:r>
              <a:rPr lang="ca-ES" b="1" i="1" dirty="0" smtClean="0">
                <a:latin typeface="Arial Narrow" pitchFamily="34" charset="0"/>
              </a:rPr>
              <a:t>graus</a:t>
            </a:r>
          </a:p>
          <a:p>
            <a:pPr>
              <a:buNone/>
            </a:pPr>
            <a:endParaRPr lang="es-ES" i="1" dirty="0" smtClean="0">
              <a:latin typeface="Arial Narrow" pitchFamily="34" charset="0"/>
            </a:endParaRPr>
          </a:p>
          <a:p>
            <a:r>
              <a:rPr lang="ca-ES" dirty="0" smtClean="0">
                <a:latin typeface="Arial Narrow" pitchFamily="34" charset="0"/>
              </a:rPr>
              <a:t>El cordó umbilical acostuma a tardar entre 8-10 dies a assecar-se i caure; per això, durant aquest temps és important netejar la pell i la ferida</a:t>
            </a:r>
            <a:r>
              <a:rPr lang="ca-ES" dirty="0" smtClean="0">
                <a:latin typeface="Arial Narrow" pitchFamily="34" charset="0"/>
              </a:rPr>
              <a:t>.</a:t>
            </a:r>
          </a:p>
          <a:p>
            <a:pPr>
              <a:buNone/>
            </a:pPr>
            <a:endParaRPr lang="es-ES" dirty="0" smtClean="0">
              <a:latin typeface="Arial Narrow" pitchFamily="34" charset="0"/>
            </a:endParaRPr>
          </a:p>
          <a:p>
            <a:r>
              <a:rPr lang="ca-ES" dirty="0" smtClean="0">
                <a:latin typeface="Arial Narrow" pitchFamily="34" charset="0"/>
              </a:rPr>
              <a:t>El procediment per la cura del cordó umbilical és el següent</a:t>
            </a:r>
            <a:r>
              <a:rPr lang="ca-ES" dirty="0" smtClean="0">
                <a:latin typeface="Arial Narrow" pitchFamily="34" charset="0"/>
              </a:rPr>
              <a:t>:</a:t>
            </a:r>
            <a:endParaRPr lang="es-ES" dirty="0" smtClean="0">
              <a:latin typeface="Arial Narrow" pitchFamily="34" charset="0"/>
            </a:endParaRPr>
          </a:p>
          <a:p>
            <a:pPr>
              <a:buNone/>
            </a:pPr>
            <a:r>
              <a:rPr lang="ca-ES" b="1" i="1" dirty="0" smtClean="0">
                <a:latin typeface="Arial Narrow" pitchFamily="34" charset="0"/>
              </a:rPr>
              <a:t>• Rentar-se les mans i posar-se els guants (en el medi hospitalari s’utilitzen sempre).</a:t>
            </a:r>
            <a:endParaRPr lang="es-ES" b="1" i="1" dirty="0" smtClean="0">
              <a:latin typeface="Arial Narrow" pitchFamily="34" charset="0"/>
            </a:endParaRPr>
          </a:p>
          <a:p>
            <a:pPr>
              <a:buNone/>
            </a:pPr>
            <a:r>
              <a:rPr lang="ca-ES" b="1" i="1" dirty="0" smtClean="0">
                <a:latin typeface="Arial Narrow" pitchFamily="34" charset="0"/>
              </a:rPr>
              <a:t>• Netejar bé la pell que envolta el cordó umbilical amb gases amb solució desinfectant.</a:t>
            </a:r>
            <a:endParaRPr lang="es-ES" b="1" i="1" dirty="0" smtClean="0">
              <a:latin typeface="Arial Narrow" pitchFamily="34" charset="0"/>
            </a:endParaRPr>
          </a:p>
          <a:p>
            <a:pPr>
              <a:buNone/>
            </a:pPr>
            <a:r>
              <a:rPr lang="ca-ES" b="1" i="1" dirty="0" smtClean="0">
                <a:latin typeface="Arial Narrow" pitchFamily="34" charset="0"/>
              </a:rPr>
              <a:t>• Subjectar la pinça del cordó umbilical amb una gasa i sucar bé la ferida amb gases amb solució desinfectant o alcohol de 70 graus.</a:t>
            </a:r>
            <a:endParaRPr lang="es-ES" b="1" i="1" dirty="0" smtClean="0">
              <a:latin typeface="Arial Narrow" pitchFamily="34" charset="0"/>
            </a:endParaRPr>
          </a:p>
          <a:p>
            <a:pPr>
              <a:buNone/>
            </a:pPr>
            <a:r>
              <a:rPr lang="ca-ES" b="1" i="1" dirty="0" smtClean="0">
                <a:latin typeface="Arial Narrow" pitchFamily="34" charset="0"/>
              </a:rPr>
              <a:t>• Cobrir bé la ferida, i vigilar que no es mulli, fer-ho cada dia </a:t>
            </a:r>
            <a:r>
              <a:rPr lang="ca-ES" b="1" i="1" dirty="0" err="1" smtClean="0">
                <a:latin typeface="Arial Narrow" pitchFamily="34" charset="0"/>
              </a:rPr>
              <a:t>ﬁns</a:t>
            </a:r>
            <a:r>
              <a:rPr lang="ca-ES" b="1" i="1" dirty="0" smtClean="0">
                <a:latin typeface="Arial Narrow" pitchFamily="34" charset="0"/>
              </a:rPr>
              <a:t> que s’assequi i caigui el cordó</a:t>
            </a:r>
            <a:r>
              <a:rPr lang="ca-ES" b="1" i="1" dirty="0" smtClean="0">
                <a:latin typeface="Arial Narrow" pitchFamily="34" charset="0"/>
              </a:rPr>
              <a:t>.</a:t>
            </a:r>
          </a:p>
          <a:p>
            <a:pPr>
              <a:buNone/>
            </a:pPr>
            <a:endParaRPr lang="es-ES" i="1" dirty="0" smtClean="0">
              <a:latin typeface="Arial Narrow" pitchFamily="34" charset="0"/>
            </a:endParaRPr>
          </a:p>
          <a:p>
            <a:r>
              <a:rPr lang="ca-ES" dirty="0" smtClean="0">
                <a:latin typeface="Arial Narrow" pitchFamily="34" charset="0"/>
              </a:rPr>
              <a:t>El cordó umbilical amb el temps s’assecarà, de manera que acabarà caient i donarà pas al melic. Per aquest motiu, no es pot mullar. Com que no es pot mullar, </a:t>
            </a:r>
            <a:r>
              <a:rPr lang="ca-ES" dirty="0" err="1" smtClean="0">
                <a:latin typeface="Arial Narrow" pitchFamily="34" charset="0"/>
              </a:rPr>
              <a:t>ﬁns</a:t>
            </a:r>
            <a:r>
              <a:rPr lang="ca-ES" dirty="0" smtClean="0">
                <a:latin typeface="Arial Narrow" pitchFamily="34" charset="0"/>
              </a:rPr>
              <a:t> que no caigui el cordó umbilical </a:t>
            </a:r>
            <a:r>
              <a:rPr lang="ca-ES" b="1" dirty="0" smtClean="0">
                <a:latin typeface="Arial Narrow" pitchFamily="34" charset="0"/>
              </a:rPr>
              <a:t>no banyarem al nen sencer</a:t>
            </a:r>
            <a:r>
              <a:rPr lang="ca-ES" dirty="0" smtClean="0">
                <a:latin typeface="Arial Narrow" pitchFamily="34" charset="0"/>
              </a:rPr>
              <a:t>, sinó que farem el què s’anomena un bany sec.</a:t>
            </a:r>
            <a:endParaRPr lang="es-ES" dirty="0">
              <a:latin typeface="Arial Narrow"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sz="2700" b="1" u="sng" dirty="0" smtClean="0"/>
              <a:t>Passos a seguir del bany amb aigua</a:t>
            </a:r>
            <a:r>
              <a:rPr lang="es-ES" b="1" u="sng" dirty="0" smtClean="0"/>
              <a:t/>
            </a:r>
            <a:br>
              <a:rPr lang="es-ES" b="1" u="sng" dirty="0" smtClean="0"/>
            </a:br>
            <a:endParaRPr lang="es-ES" b="1" u="sng" dirty="0"/>
          </a:p>
        </p:txBody>
      </p:sp>
      <p:sp>
        <p:nvSpPr>
          <p:cNvPr id="3" name="2 Marcador de contenido"/>
          <p:cNvSpPr>
            <a:spLocks noGrp="1"/>
          </p:cNvSpPr>
          <p:nvPr>
            <p:ph sz="quarter" idx="1"/>
          </p:nvPr>
        </p:nvSpPr>
        <p:spPr/>
        <p:txBody>
          <a:bodyPr/>
          <a:lstStyle/>
          <a:p>
            <a:r>
              <a:rPr lang="ca-ES" dirty="0" smtClean="0">
                <a:latin typeface="Arial Narrow" pitchFamily="34" charset="0"/>
              </a:rPr>
              <a:t>Un cop ha caigut el cordó umbilical i el melic està sec ja podrem passar al </a:t>
            </a:r>
            <a:r>
              <a:rPr lang="ca-ES" i="1" dirty="0" smtClean="0">
                <a:latin typeface="Arial Narrow" pitchFamily="34" charset="0"/>
              </a:rPr>
              <a:t>bany amb aigua.</a:t>
            </a:r>
            <a:endParaRPr lang="es-ES" dirty="0">
              <a:latin typeface="Arial Narrow" pitchFamily="34" charset="0"/>
            </a:endParaRPr>
          </a:p>
        </p:txBody>
      </p:sp>
      <p:pic>
        <p:nvPicPr>
          <p:cNvPr id="3074" name="Picture 2" descr="C:\Users\Usuario\AppData\Local\Microsoft\Windows\Temporary Internet Files\Content.IE5\TKFGX4EH\bano_bebe.shutterstock_486716908[1].jpg"/>
          <p:cNvPicPr>
            <a:picLocks noChangeAspect="1" noChangeArrowheads="1"/>
          </p:cNvPicPr>
          <p:nvPr/>
        </p:nvPicPr>
        <p:blipFill>
          <a:blip r:embed="rId2" cstate="print"/>
          <a:srcRect/>
          <a:stretch>
            <a:fillRect/>
          </a:stretch>
        </p:blipFill>
        <p:spPr bwMode="auto">
          <a:xfrm>
            <a:off x="2643174" y="3000372"/>
            <a:ext cx="2857500" cy="244792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285728"/>
            <a:ext cx="7772400" cy="714380"/>
          </a:xfrm>
        </p:spPr>
        <p:txBody>
          <a:bodyPr>
            <a:normAutofit/>
          </a:bodyPr>
          <a:lstStyle/>
          <a:p>
            <a:pPr algn="ctr"/>
            <a:r>
              <a:rPr lang="ca-ES" sz="3200" b="1" u="sng" dirty="0" smtClean="0"/>
              <a:t>Passos a seguir al bany d’aigua</a:t>
            </a:r>
            <a:endParaRPr lang="ca-ES" sz="3200" b="1" u="sng" dirty="0"/>
          </a:p>
        </p:txBody>
      </p:sp>
      <p:sp>
        <p:nvSpPr>
          <p:cNvPr id="3" name="2 Marcador de contenido"/>
          <p:cNvSpPr>
            <a:spLocks noGrp="1"/>
          </p:cNvSpPr>
          <p:nvPr>
            <p:ph sz="quarter" idx="1"/>
          </p:nvPr>
        </p:nvSpPr>
        <p:spPr>
          <a:xfrm>
            <a:off x="714348" y="1285860"/>
            <a:ext cx="7972452" cy="5000660"/>
          </a:xfrm>
        </p:spPr>
        <p:txBody>
          <a:bodyPr>
            <a:normAutofit fontScale="77500" lnSpcReduction="20000"/>
          </a:bodyPr>
          <a:lstStyle/>
          <a:p>
            <a:r>
              <a:rPr lang="ca-ES" b="1" dirty="0" smtClean="0">
                <a:latin typeface="Arial Narrow" pitchFamily="34" charset="0"/>
              </a:rPr>
              <a:t>Els passos a seguir són els següents</a:t>
            </a:r>
            <a:r>
              <a:rPr lang="ca-ES" dirty="0" smtClean="0">
                <a:latin typeface="Arial Narrow" pitchFamily="34" charset="0"/>
              </a:rPr>
              <a:t>:</a:t>
            </a:r>
            <a:endParaRPr lang="es-ES" dirty="0" smtClean="0">
              <a:latin typeface="Arial Narrow" pitchFamily="34" charset="0"/>
            </a:endParaRPr>
          </a:p>
          <a:p>
            <a:pPr>
              <a:buNone/>
            </a:pPr>
            <a:r>
              <a:rPr lang="ca-ES" b="1" dirty="0" smtClean="0">
                <a:latin typeface="Arial Narrow" pitchFamily="34" charset="0"/>
              </a:rPr>
              <a:t>1</a:t>
            </a:r>
            <a:r>
              <a:rPr lang="ca-ES" dirty="0" smtClean="0">
                <a:latin typeface="Arial Narrow" pitchFamily="34" charset="0"/>
              </a:rPr>
              <a:t>. Rentar-nos les mans i posar-nos els guants si es creu convenient (als hospitals s’utilitzen sempre com a mesura de prevenció).</a:t>
            </a:r>
            <a:endParaRPr lang="es-ES" dirty="0" smtClean="0">
              <a:latin typeface="Arial Narrow" pitchFamily="34" charset="0"/>
            </a:endParaRPr>
          </a:p>
          <a:p>
            <a:pPr>
              <a:buNone/>
            </a:pPr>
            <a:r>
              <a:rPr lang="ca-ES" b="1" dirty="0" smtClean="0">
                <a:latin typeface="Arial Narrow" pitchFamily="34" charset="0"/>
              </a:rPr>
              <a:t>2</a:t>
            </a:r>
            <a:r>
              <a:rPr lang="ca-ES" dirty="0" smtClean="0">
                <a:latin typeface="Arial Narrow" pitchFamily="34" charset="0"/>
              </a:rPr>
              <a:t>. Despullarem el nen en una zona tan a prop possible de la banyera; si estigués brut de caca o pipí, li netejarem la zona perineal amb una tovalloleta. La neteja va dels genitals cap a </a:t>
            </a:r>
            <a:r>
              <a:rPr lang="ca-ES" dirty="0" err="1" smtClean="0">
                <a:latin typeface="Arial Narrow" pitchFamily="34" charset="0"/>
              </a:rPr>
              <a:t>l’anus</a:t>
            </a:r>
            <a:r>
              <a:rPr lang="ca-ES" dirty="0" smtClean="0">
                <a:latin typeface="Arial Narrow" pitchFamily="34" charset="0"/>
              </a:rPr>
              <a:t> en les nenes i de </a:t>
            </a:r>
            <a:r>
              <a:rPr lang="ca-ES" dirty="0" err="1" smtClean="0">
                <a:latin typeface="Arial Narrow" pitchFamily="34" charset="0"/>
              </a:rPr>
              <a:t>l’anus</a:t>
            </a:r>
            <a:r>
              <a:rPr lang="ca-ES" dirty="0" smtClean="0">
                <a:latin typeface="Arial Narrow" pitchFamily="34" charset="0"/>
              </a:rPr>
              <a:t> cap els genitals en els nens.</a:t>
            </a:r>
            <a:endParaRPr lang="es-ES" dirty="0" smtClean="0">
              <a:latin typeface="Arial Narrow" pitchFamily="34" charset="0"/>
            </a:endParaRPr>
          </a:p>
          <a:p>
            <a:pPr>
              <a:buNone/>
            </a:pPr>
            <a:r>
              <a:rPr lang="ca-ES" b="1" dirty="0" smtClean="0">
                <a:latin typeface="Arial Narrow" pitchFamily="34" charset="0"/>
              </a:rPr>
              <a:t>3</a:t>
            </a:r>
            <a:r>
              <a:rPr lang="ca-ES" dirty="0" smtClean="0">
                <a:latin typeface="Arial Narrow" pitchFamily="34" charset="0"/>
              </a:rPr>
              <a:t>. L’agafem amb delicadesa, recolzant el seu cap i esquena en el nostre braç i l’introduirem lentament dins l’aigua de la banyera deixant l’altre braç lliure per poder fer-li la neteja.</a:t>
            </a:r>
            <a:endParaRPr lang="es-ES" dirty="0" smtClean="0">
              <a:latin typeface="Arial Narrow" pitchFamily="34" charset="0"/>
            </a:endParaRPr>
          </a:p>
          <a:p>
            <a:pPr>
              <a:buNone/>
            </a:pPr>
            <a:r>
              <a:rPr lang="ca-ES" b="1" dirty="0" smtClean="0">
                <a:latin typeface="Arial Narrow" pitchFamily="34" charset="0"/>
              </a:rPr>
              <a:t>4</a:t>
            </a:r>
            <a:r>
              <a:rPr lang="ca-ES" dirty="0" smtClean="0">
                <a:latin typeface="Arial Narrow" pitchFamily="34" charset="0"/>
              </a:rPr>
              <a:t>. Començarem rentant la carona del nen amb l’esponja mullada en aigua sense sabó, els ulls es netegen des de l’angle intern de l’ull cap a l’extern. També és el moment de netejar-li les orelles, sempre només la part externa i pel darrere.</a:t>
            </a:r>
            <a:endParaRPr lang="es-ES" dirty="0" smtClean="0">
              <a:latin typeface="Arial Narrow" pitchFamily="34" charset="0"/>
            </a:endParaRPr>
          </a:p>
          <a:p>
            <a:pPr>
              <a:buNone/>
            </a:pPr>
            <a:r>
              <a:rPr lang="ca-ES" b="1" dirty="0" smtClean="0">
                <a:latin typeface="Arial Narrow" pitchFamily="34" charset="0"/>
              </a:rPr>
              <a:t>5</a:t>
            </a:r>
            <a:r>
              <a:rPr lang="ca-ES" dirty="0" smtClean="0">
                <a:latin typeface="Arial Narrow" pitchFamily="34" charset="0"/>
              </a:rPr>
              <a:t>. Seguidament afegirem una mica de sabó i rentarem la resta del cos, de dalt a baix començant pel coll, el tronc i les extremitats i tenint en compte de repassar bé tots els plecs de la pell, i es netejarà bé la vulva de les nenes. En els nens </a:t>
            </a:r>
            <a:r>
              <a:rPr lang="ca-ES" dirty="0" smtClean="0">
                <a:latin typeface="Arial Narrow" pitchFamily="34" charset="0"/>
              </a:rPr>
              <a:t>retirarem</a:t>
            </a:r>
            <a:r>
              <a:rPr lang="es-ES" dirty="0" smtClean="0">
                <a:latin typeface="Arial Narrow" pitchFamily="34" charset="0"/>
              </a:rPr>
              <a:t> </a:t>
            </a:r>
            <a:r>
              <a:rPr lang="ca-ES" dirty="0" smtClean="0">
                <a:latin typeface="Arial Narrow" pitchFamily="34" charset="0"/>
              </a:rPr>
              <a:t>la </a:t>
            </a:r>
            <a:r>
              <a:rPr lang="ca-ES" dirty="0" smtClean="0">
                <a:latin typeface="Arial Narrow" pitchFamily="34" charset="0"/>
              </a:rPr>
              <a:t>pell del penis i es netejarà </a:t>
            </a:r>
            <a:r>
              <a:rPr lang="ca-ES" dirty="0" err="1" smtClean="0">
                <a:latin typeface="Arial Narrow" pitchFamily="34" charset="0"/>
              </a:rPr>
              <a:t>l’esmegma</a:t>
            </a:r>
            <a:r>
              <a:rPr lang="ca-ES" dirty="0" smtClean="0">
                <a:latin typeface="Arial Narrow" pitchFamily="34" charset="0"/>
              </a:rPr>
              <a:t>, tenint en compte que en aquests moments la </a:t>
            </a:r>
            <a:r>
              <a:rPr lang="ca-ES" dirty="0" err="1" smtClean="0">
                <a:latin typeface="Arial Narrow" pitchFamily="34" charset="0"/>
              </a:rPr>
              <a:t>ﬁmosi</a:t>
            </a:r>
            <a:r>
              <a:rPr lang="ca-ES" dirty="0" smtClean="0">
                <a:latin typeface="Arial Narrow" pitchFamily="34" charset="0"/>
              </a:rPr>
              <a:t> és fisiològica.</a:t>
            </a:r>
            <a:endParaRPr lang="es-ES" dirty="0" smtClean="0">
              <a:latin typeface="Arial Narrow" pitchFamily="34" charset="0"/>
            </a:endParaRPr>
          </a:p>
          <a:p>
            <a:pPr>
              <a:buNone/>
            </a:pPr>
            <a:endParaRPr lang="es-ES" dirty="0">
              <a:latin typeface="Arial Narrow"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00042"/>
            <a:ext cx="7772400" cy="642942"/>
          </a:xfrm>
        </p:spPr>
        <p:txBody>
          <a:bodyPr>
            <a:normAutofit fontScale="90000"/>
          </a:bodyPr>
          <a:lstStyle/>
          <a:p>
            <a:pPr algn="ctr"/>
            <a:r>
              <a:rPr lang="ca-ES" sz="2800" b="1" dirty="0" smtClean="0"/>
              <a:t>(Continuació</a:t>
            </a:r>
            <a:r>
              <a:rPr lang="ca-ES" b="1" dirty="0" smtClean="0"/>
              <a:t>)</a:t>
            </a:r>
            <a:endParaRPr lang="ca-ES" b="1" dirty="0"/>
          </a:p>
        </p:txBody>
      </p:sp>
      <p:sp>
        <p:nvSpPr>
          <p:cNvPr id="3" name="2 Marcador de contenido"/>
          <p:cNvSpPr>
            <a:spLocks noGrp="1"/>
          </p:cNvSpPr>
          <p:nvPr>
            <p:ph sz="quarter" idx="1"/>
          </p:nvPr>
        </p:nvSpPr>
        <p:spPr/>
        <p:txBody>
          <a:bodyPr>
            <a:normAutofit fontScale="85000" lnSpcReduction="10000"/>
          </a:bodyPr>
          <a:lstStyle/>
          <a:p>
            <a:pPr>
              <a:buNone/>
            </a:pPr>
            <a:r>
              <a:rPr lang="ca-ES" b="1" dirty="0" smtClean="0"/>
              <a:t>6</a:t>
            </a:r>
            <a:r>
              <a:rPr lang="ca-ES" dirty="0" smtClean="0">
                <a:latin typeface="Arial Narrow" pitchFamily="34" charset="0"/>
              </a:rPr>
              <a:t>. El cap s’ensabonarà lleugerament i s’esbandirà evitant que el sabó vagi als ulls del nen. No li posarem el cap sota l’aigua </a:t>
            </a:r>
            <a:r>
              <a:rPr lang="ca-ES" dirty="0" err="1" smtClean="0">
                <a:latin typeface="Arial Narrow" pitchFamily="34" charset="0"/>
              </a:rPr>
              <a:t>ﬁns</a:t>
            </a:r>
            <a:r>
              <a:rPr lang="ca-ES" dirty="0" smtClean="0">
                <a:latin typeface="Arial Narrow" pitchFamily="34" charset="0"/>
              </a:rPr>
              <a:t> que tingui 2 anys.</a:t>
            </a:r>
            <a:endParaRPr lang="es-ES" dirty="0" smtClean="0">
              <a:latin typeface="Arial Narrow" pitchFamily="34" charset="0"/>
            </a:endParaRPr>
          </a:p>
          <a:p>
            <a:pPr>
              <a:buNone/>
            </a:pPr>
            <a:r>
              <a:rPr lang="ca-ES" b="1" dirty="0" smtClean="0">
                <a:latin typeface="Arial Narrow" pitchFamily="34" charset="0"/>
              </a:rPr>
              <a:t>7.</a:t>
            </a:r>
            <a:r>
              <a:rPr lang="ca-ES" dirty="0" smtClean="0">
                <a:latin typeface="Arial Narrow" pitchFamily="34" charset="0"/>
              </a:rPr>
              <a:t> Finalment agafarem la tovallola, que haurem deixat ben a prop de la banyera, i després de treure el nen de la banyera a poc a poc, l’embolicarem amb la tovallola cobrint-lo de cap a peus. El cap s’ha d’eixugar bé perquè és per on perd més escalfor i també s’han d’eixugar bé els plecs per evitar els fongs. No fregarem la pell, sinó que l’eixugarem suaument.</a:t>
            </a:r>
            <a:endParaRPr lang="es-ES" dirty="0" smtClean="0">
              <a:latin typeface="Arial Narrow" pitchFamily="34" charset="0"/>
            </a:endParaRPr>
          </a:p>
          <a:p>
            <a:pPr>
              <a:buNone/>
            </a:pPr>
            <a:r>
              <a:rPr lang="ca-ES" b="1" dirty="0" smtClean="0">
                <a:latin typeface="Arial Narrow" pitchFamily="34" charset="0"/>
              </a:rPr>
              <a:t>8</a:t>
            </a:r>
            <a:r>
              <a:rPr lang="ca-ES" dirty="0" smtClean="0">
                <a:latin typeface="Arial Narrow" pitchFamily="34" charset="0"/>
              </a:rPr>
              <a:t>. Seguidament li farem </a:t>
            </a:r>
            <a:r>
              <a:rPr lang="ca-ES" b="1" dirty="0" smtClean="0">
                <a:latin typeface="Arial Narrow" pitchFamily="34" charset="0"/>
              </a:rPr>
              <a:t>un massatge </a:t>
            </a:r>
            <a:r>
              <a:rPr lang="ca-ES" dirty="0" smtClean="0">
                <a:latin typeface="Arial Narrow" pitchFamily="34" charset="0"/>
              </a:rPr>
              <a:t>tot aplicant-li crema hidratant o oli, li posarem la crema dels genitals i el bolquer, si és necessari. Acte seguit ja el podem vestir i pentinar.</a:t>
            </a:r>
            <a:endParaRPr lang="es-ES" dirty="0" smtClean="0">
              <a:latin typeface="Arial Narrow" pitchFamily="34" charset="0"/>
            </a:endParaRPr>
          </a:p>
          <a:p>
            <a:r>
              <a:rPr lang="ca-ES" i="1" dirty="0" smtClean="0">
                <a:latin typeface="Arial Narrow" pitchFamily="34" charset="0"/>
              </a:rPr>
              <a:t>El moment del bany és ideal per desenvolupar en el nen el coneixement del propi cos, la seguretat en si mateix i la relació afectiva amb ell mateix i amb l’adult que l’acompanya.</a:t>
            </a:r>
            <a:endParaRPr lang="es-ES" i="1" dirty="0">
              <a:latin typeface="Arial Narrow"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00042"/>
            <a:ext cx="7772400" cy="642942"/>
          </a:xfrm>
        </p:spPr>
        <p:txBody>
          <a:bodyPr>
            <a:normAutofit fontScale="90000"/>
          </a:bodyPr>
          <a:lstStyle/>
          <a:p>
            <a:pPr algn="ctr"/>
            <a:r>
              <a:rPr lang="es-ES" dirty="0" smtClean="0"/>
              <a:t/>
            </a:r>
            <a:br>
              <a:rPr lang="es-ES" dirty="0" smtClean="0"/>
            </a:br>
            <a:r>
              <a:rPr lang="ca-ES" dirty="0" smtClean="0"/>
              <a:t>  </a:t>
            </a:r>
            <a:r>
              <a:rPr lang="es-ES" dirty="0" smtClean="0"/>
              <a:t/>
            </a:r>
            <a:br>
              <a:rPr lang="es-ES" dirty="0" smtClean="0"/>
            </a:br>
            <a:r>
              <a:rPr lang="ca-ES" dirty="0" smtClean="0"/>
              <a:t> </a:t>
            </a:r>
            <a:r>
              <a:rPr lang="ca-ES" b="1" dirty="0" smtClean="0"/>
              <a:t>Material necessari </a:t>
            </a:r>
            <a:endParaRPr lang="es-ES" b="1" dirty="0"/>
          </a:p>
        </p:txBody>
      </p:sp>
      <p:sp>
        <p:nvSpPr>
          <p:cNvPr id="3" name="2 Marcador de contenido"/>
          <p:cNvSpPr>
            <a:spLocks noGrp="1"/>
          </p:cNvSpPr>
          <p:nvPr>
            <p:ph sz="quarter" idx="1"/>
          </p:nvPr>
        </p:nvSpPr>
        <p:spPr>
          <a:xfrm>
            <a:off x="914400" y="1214422"/>
            <a:ext cx="7772400" cy="4805378"/>
          </a:xfrm>
        </p:spPr>
        <p:txBody>
          <a:bodyPr>
            <a:normAutofit fontScale="70000" lnSpcReduction="20000"/>
          </a:bodyPr>
          <a:lstStyle/>
          <a:p>
            <a:r>
              <a:rPr lang="ca-ES" dirty="0" smtClean="0">
                <a:latin typeface="Arial Narrow" pitchFamily="34" charset="0"/>
              </a:rPr>
              <a:t>El material que utilitzarem és el següent</a:t>
            </a:r>
            <a:r>
              <a:rPr lang="ca-ES" dirty="0" smtClean="0">
                <a:latin typeface="Arial Narrow" pitchFamily="34" charset="0"/>
              </a:rPr>
              <a:t>:</a:t>
            </a:r>
          </a:p>
          <a:p>
            <a:pPr>
              <a:buNone/>
            </a:pPr>
            <a:endParaRPr lang="es-ES" dirty="0" smtClean="0">
              <a:latin typeface="Arial Narrow" pitchFamily="34" charset="0"/>
            </a:endParaRPr>
          </a:p>
          <a:p>
            <a:pPr>
              <a:buNone/>
            </a:pPr>
            <a:r>
              <a:rPr lang="ca-ES" i="1" dirty="0" smtClean="0">
                <a:latin typeface="Arial Narrow" pitchFamily="34" charset="0"/>
              </a:rPr>
              <a:t>• Banyera amb aigua temperada entre 35 i 37 graus centígrads.</a:t>
            </a:r>
            <a:endParaRPr lang="es-ES" i="1" dirty="0" smtClean="0">
              <a:latin typeface="Arial Narrow" pitchFamily="34" charset="0"/>
            </a:endParaRPr>
          </a:p>
          <a:p>
            <a:pPr>
              <a:buNone/>
            </a:pPr>
            <a:r>
              <a:rPr lang="ca-ES" i="1" dirty="0" smtClean="0">
                <a:latin typeface="Arial Narrow" pitchFamily="34" charset="0"/>
              </a:rPr>
              <a:t>• Esponja natural o manyopla suau.</a:t>
            </a:r>
            <a:endParaRPr lang="es-ES" i="1" dirty="0" smtClean="0">
              <a:latin typeface="Arial Narrow" pitchFamily="34" charset="0"/>
            </a:endParaRPr>
          </a:p>
          <a:p>
            <a:pPr>
              <a:buNone/>
            </a:pPr>
            <a:r>
              <a:rPr lang="ca-ES" i="1" dirty="0" smtClean="0">
                <a:latin typeface="Arial Narrow" pitchFamily="34" charset="0"/>
              </a:rPr>
              <a:t>• Sabó </a:t>
            </a:r>
            <a:r>
              <a:rPr lang="ca-ES" i="1" dirty="0" err="1" smtClean="0">
                <a:latin typeface="Arial Narrow" pitchFamily="34" charset="0"/>
              </a:rPr>
              <a:t>hipoal·lergènic</a:t>
            </a:r>
            <a:r>
              <a:rPr lang="ca-ES" i="1" dirty="0" smtClean="0">
                <a:latin typeface="Arial Narrow" pitchFamily="34" charset="0"/>
              </a:rPr>
              <a:t> de </a:t>
            </a:r>
            <a:r>
              <a:rPr lang="ca-ES" i="1" dirty="0" err="1" smtClean="0">
                <a:latin typeface="Arial Narrow" pitchFamily="34" charset="0"/>
              </a:rPr>
              <a:t>ph</a:t>
            </a:r>
            <a:r>
              <a:rPr lang="ca-ES" i="1" dirty="0" smtClean="0">
                <a:latin typeface="Arial Narrow" pitchFamily="34" charset="0"/>
              </a:rPr>
              <a:t> neutre.</a:t>
            </a:r>
            <a:endParaRPr lang="es-ES" i="1" dirty="0" smtClean="0">
              <a:latin typeface="Arial Narrow" pitchFamily="34" charset="0"/>
            </a:endParaRPr>
          </a:p>
          <a:p>
            <a:pPr>
              <a:buNone/>
            </a:pPr>
            <a:r>
              <a:rPr lang="ca-ES" i="1" dirty="0" smtClean="0">
                <a:latin typeface="Arial Narrow" pitchFamily="34" charset="0"/>
              </a:rPr>
              <a:t>• Termòmetre de bany.</a:t>
            </a:r>
            <a:endParaRPr lang="es-ES" i="1" dirty="0" smtClean="0">
              <a:latin typeface="Arial Narrow" pitchFamily="34" charset="0"/>
            </a:endParaRPr>
          </a:p>
          <a:p>
            <a:pPr>
              <a:buNone/>
            </a:pPr>
            <a:r>
              <a:rPr lang="ca-ES" i="1" dirty="0" smtClean="0">
                <a:latin typeface="Arial Narrow" pitchFamily="34" charset="0"/>
              </a:rPr>
              <a:t>• La tovallola per tapar-lo just abans d’entrar i sortir de l’aigua</a:t>
            </a:r>
            <a:r>
              <a:rPr lang="ca-ES" i="1" dirty="0" smtClean="0">
                <a:latin typeface="Arial Narrow" pitchFamily="34" charset="0"/>
              </a:rPr>
              <a:t>.</a:t>
            </a:r>
          </a:p>
          <a:p>
            <a:pPr>
              <a:buNone/>
            </a:pPr>
            <a:endParaRPr lang="es-ES" i="1" dirty="0" smtClean="0">
              <a:latin typeface="Arial Narrow" pitchFamily="34" charset="0"/>
            </a:endParaRPr>
          </a:p>
          <a:p>
            <a:r>
              <a:rPr lang="ca-ES" dirty="0" smtClean="0">
                <a:latin typeface="Arial Narrow" pitchFamily="34" charset="0"/>
              </a:rPr>
              <a:t>I sobre una superfície adequada prepararem</a:t>
            </a:r>
            <a:r>
              <a:rPr lang="ca-ES" dirty="0" smtClean="0">
                <a:latin typeface="Arial Narrow" pitchFamily="34" charset="0"/>
              </a:rPr>
              <a:t>:</a:t>
            </a:r>
          </a:p>
          <a:p>
            <a:pPr>
              <a:buNone/>
            </a:pPr>
            <a:endParaRPr lang="es-ES" dirty="0" smtClean="0">
              <a:latin typeface="Arial Narrow" pitchFamily="34" charset="0"/>
            </a:endParaRPr>
          </a:p>
          <a:p>
            <a:pPr>
              <a:buNone/>
            </a:pPr>
            <a:r>
              <a:rPr lang="ca-ES" i="1" dirty="0" smtClean="0">
                <a:latin typeface="Arial Narrow" pitchFamily="34" charset="0"/>
              </a:rPr>
              <a:t>• Una tovallola per col·locar-lo.</a:t>
            </a:r>
            <a:endParaRPr lang="es-ES" i="1" dirty="0" smtClean="0">
              <a:latin typeface="Arial Narrow" pitchFamily="34" charset="0"/>
            </a:endParaRPr>
          </a:p>
          <a:p>
            <a:pPr>
              <a:buNone/>
            </a:pPr>
            <a:r>
              <a:rPr lang="ca-ES" i="1" dirty="0" smtClean="0">
                <a:latin typeface="Arial Narrow" pitchFamily="34" charset="0"/>
              </a:rPr>
              <a:t>• El bolquer.</a:t>
            </a:r>
            <a:endParaRPr lang="es-ES" i="1" dirty="0" smtClean="0">
              <a:latin typeface="Arial Narrow" pitchFamily="34" charset="0"/>
            </a:endParaRPr>
          </a:p>
          <a:p>
            <a:pPr>
              <a:buNone/>
            </a:pPr>
            <a:r>
              <a:rPr lang="ca-ES" i="1" dirty="0" smtClean="0">
                <a:latin typeface="Arial Narrow" pitchFamily="34" charset="0"/>
              </a:rPr>
              <a:t>• Les cremes.</a:t>
            </a:r>
            <a:endParaRPr lang="es-ES" i="1" dirty="0" smtClean="0">
              <a:latin typeface="Arial Narrow" pitchFamily="34" charset="0"/>
            </a:endParaRPr>
          </a:p>
          <a:p>
            <a:pPr>
              <a:buNone/>
            </a:pPr>
            <a:r>
              <a:rPr lang="ca-ES" i="1" dirty="0" smtClean="0">
                <a:latin typeface="Arial Narrow" pitchFamily="34" charset="0"/>
              </a:rPr>
              <a:t>• La robeta que li vulguem posar.</a:t>
            </a:r>
            <a:endParaRPr lang="es-ES" i="1" dirty="0" smtClean="0">
              <a:latin typeface="Arial Narrow" pitchFamily="34" charset="0"/>
            </a:endParaRPr>
          </a:p>
          <a:p>
            <a:pPr>
              <a:buNone/>
            </a:pPr>
            <a:r>
              <a:rPr lang="ca-ES" i="1" dirty="0" smtClean="0">
                <a:latin typeface="Arial Narrow" pitchFamily="34" charset="0"/>
              </a:rPr>
              <a:t>• El raspall per pentinar-lo.</a:t>
            </a:r>
            <a:endParaRPr lang="es-ES" i="1" dirty="0" smtClean="0">
              <a:latin typeface="Arial Narrow" pitchFamily="34" charset="0"/>
            </a:endParaRPr>
          </a:p>
          <a:p>
            <a:endParaRPr lang="es-ES" dirty="0" smtClean="0"/>
          </a:p>
          <a:p>
            <a:endParaRPr lang="es-ES" dirty="0"/>
          </a:p>
        </p:txBody>
      </p:sp>
      <p:pic>
        <p:nvPicPr>
          <p:cNvPr id="4098" name="Picture 2" descr="C:\Users\Usuario\AppData\Local\Microsoft\Windows\Temporary Internet Files\Content.IE5\3CG0LPFH\set_banyo-493x400[1].jpg"/>
          <p:cNvPicPr>
            <a:picLocks noChangeAspect="1" noChangeArrowheads="1"/>
          </p:cNvPicPr>
          <p:nvPr/>
        </p:nvPicPr>
        <p:blipFill>
          <a:blip r:embed="rId2" cstate="print"/>
          <a:srcRect/>
          <a:stretch>
            <a:fillRect/>
          </a:stretch>
        </p:blipFill>
        <p:spPr bwMode="auto">
          <a:xfrm>
            <a:off x="5357818" y="4143380"/>
            <a:ext cx="3071834" cy="200026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ca-ES" sz="2400" b="1" u="sng" dirty="0" smtClean="0">
                <a:latin typeface="Arial Narrow" pitchFamily="34" charset="0"/>
              </a:rPr>
              <a:t>Condicions ambientals i prevenció de riscos</a:t>
            </a:r>
            <a:r>
              <a:rPr lang="es-ES" dirty="0" smtClean="0">
                <a:latin typeface="Arial Narrow" pitchFamily="34" charset="0"/>
              </a:rPr>
              <a:t/>
            </a:r>
            <a:br>
              <a:rPr lang="es-ES" dirty="0" smtClean="0">
                <a:latin typeface="Arial Narrow" pitchFamily="34" charset="0"/>
              </a:rPr>
            </a:br>
            <a:endParaRPr lang="es-ES" dirty="0">
              <a:latin typeface="Arial Narrow" pitchFamily="34" charset="0"/>
            </a:endParaRPr>
          </a:p>
        </p:txBody>
      </p:sp>
      <p:sp>
        <p:nvSpPr>
          <p:cNvPr id="3" name="2 Marcador de contenido"/>
          <p:cNvSpPr>
            <a:spLocks noGrp="1"/>
          </p:cNvSpPr>
          <p:nvPr>
            <p:ph sz="quarter" idx="1"/>
          </p:nvPr>
        </p:nvSpPr>
        <p:spPr>
          <a:xfrm>
            <a:off x="571472" y="1071546"/>
            <a:ext cx="8183880" cy="3545010"/>
          </a:xfrm>
        </p:spPr>
        <p:txBody>
          <a:bodyPr>
            <a:normAutofit fontScale="62500" lnSpcReduction="20000"/>
          </a:bodyPr>
          <a:lstStyle/>
          <a:p>
            <a:r>
              <a:rPr lang="ca-ES" dirty="0" smtClean="0">
                <a:latin typeface="Arial Narrow" pitchFamily="34" charset="0"/>
              </a:rPr>
              <a:t>Cal tenir en compte, en primer lloc </a:t>
            </a:r>
            <a:r>
              <a:rPr lang="ca-ES" b="1" dirty="0" smtClean="0">
                <a:latin typeface="Arial Narrow" pitchFamily="34" charset="0"/>
              </a:rPr>
              <a:t>l’espai</a:t>
            </a:r>
            <a:r>
              <a:rPr lang="ca-ES" dirty="0" smtClean="0">
                <a:latin typeface="Arial Narrow" pitchFamily="34" charset="0"/>
              </a:rPr>
              <a:t>: tenir-lo ben ambientat i també tenir tot el material preparat </a:t>
            </a:r>
            <a:r>
              <a:rPr lang="ca-ES" dirty="0" smtClean="0">
                <a:latin typeface="Arial Narrow" pitchFamily="34" charset="0"/>
              </a:rPr>
              <a:t>i a </a:t>
            </a:r>
            <a:r>
              <a:rPr lang="ca-ES" dirty="0" smtClean="0">
                <a:latin typeface="Arial Narrow" pitchFamily="34" charset="0"/>
              </a:rPr>
              <a:t>mà. L’habitació ha d’estar a una temperatura </a:t>
            </a:r>
            <a:r>
              <a:rPr lang="ca-ES" dirty="0" smtClean="0">
                <a:latin typeface="Arial Narrow" pitchFamily="34" charset="0"/>
              </a:rPr>
              <a:t>entre </a:t>
            </a:r>
            <a:r>
              <a:rPr lang="ca-ES" dirty="0" smtClean="0">
                <a:latin typeface="Arial Narrow" pitchFamily="34" charset="0"/>
              </a:rPr>
              <a:t>22 i 25 graus centígrads, i l’aigua de la banyera entre 35 i 37 graus centígrads (si fa molta calor ambiental es pot rebaixar a 34 graus</a:t>
            </a:r>
            <a:r>
              <a:rPr lang="ca-ES" dirty="0" smtClean="0">
                <a:latin typeface="Arial Narrow" pitchFamily="34" charset="0"/>
              </a:rPr>
              <a:t>).</a:t>
            </a:r>
          </a:p>
          <a:p>
            <a:pPr>
              <a:buNone/>
            </a:pPr>
            <a:endParaRPr lang="es-ES" dirty="0" smtClean="0">
              <a:latin typeface="Arial Narrow" pitchFamily="34" charset="0"/>
            </a:endParaRPr>
          </a:p>
          <a:p>
            <a:r>
              <a:rPr lang="ca-ES" dirty="0" smtClean="0">
                <a:latin typeface="Arial Narrow" pitchFamily="34" charset="0"/>
              </a:rPr>
              <a:t>Serà bo tenir presents una sèrie de </a:t>
            </a:r>
            <a:r>
              <a:rPr lang="ca-ES" dirty="0" smtClean="0">
                <a:latin typeface="Arial Narrow" pitchFamily="34" charset="0"/>
              </a:rPr>
              <a:t>precaucions</a:t>
            </a:r>
            <a:r>
              <a:rPr lang="es-ES" dirty="0" smtClean="0">
                <a:latin typeface="Arial Narrow" pitchFamily="34" charset="0"/>
              </a:rPr>
              <a:t> </a:t>
            </a:r>
            <a:r>
              <a:rPr lang="ca-ES" dirty="0" smtClean="0">
                <a:latin typeface="Arial Narrow" pitchFamily="34" charset="0"/>
              </a:rPr>
              <a:t>a </a:t>
            </a:r>
            <a:r>
              <a:rPr lang="ca-ES" dirty="0" smtClean="0">
                <a:latin typeface="Arial Narrow" pitchFamily="34" charset="0"/>
              </a:rPr>
              <a:t>l’hora de banyar un nadó</a:t>
            </a:r>
            <a:r>
              <a:rPr lang="ca-ES" dirty="0" smtClean="0">
                <a:latin typeface="Arial Narrow" pitchFamily="34" charset="0"/>
              </a:rPr>
              <a:t>:</a:t>
            </a:r>
          </a:p>
          <a:p>
            <a:pPr>
              <a:buNone/>
            </a:pPr>
            <a:endParaRPr lang="es-ES" dirty="0" smtClean="0">
              <a:latin typeface="Arial Narrow" pitchFamily="34" charset="0"/>
            </a:endParaRPr>
          </a:p>
          <a:p>
            <a:pPr>
              <a:buNone/>
            </a:pPr>
            <a:r>
              <a:rPr lang="ca-ES" i="1" dirty="0" smtClean="0">
                <a:latin typeface="Arial Narrow" pitchFamily="34" charset="0"/>
              </a:rPr>
              <a:t>• Es recomana banyar-lo sempre a la mateixa hora del dia, o bé en llevar-se o bé en anar a dormir.</a:t>
            </a:r>
            <a:endParaRPr lang="es-ES" i="1" dirty="0" smtClean="0">
              <a:latin typeface="Arial Narrow" pitchFamily="34" charset="0"/>
            </a:endParaRPr>
          </a:p>
          <a:p>
            <a:pPr>
              <a:buNone/>
            </a:pPr>
            <a:r>
              <a:rPr lang="ca-ES" i="1" dirty="0" smtClean="0">
                <a:latin typeface="Arial Narrow" pitchFamily="34" charset="0"/>
              </a:rPr>
              <a:t>• Cal fer que sigui un moment agradable per al nen. Dir-li coses boniques, ser suau i tenir paciència. </a:t>
            </a:r>
            <a:r>
              <a:rPr lang="ca-ES" i="1" dirty="0" err="1" smtClean="0">
                <a:latin typeface="Arial Narrow" pitchFamily="34" charset="0"/>
              </a:rPr>
              <a:t>Aproﬁtar</a:t>
            </a:r>
            <a:r>
              <a:rPr lang="ca-ES" i="1" dirty="0" smtClean="0">
                <a:latin typeface="Arial Narrow" pitchFamily="34" charset="0"/>
              </a:rPr>
              <a:t> per parlar-li, acariciar-lo,etc.  </a:t>
            </a:r>
            <a:endParaRPr lang="es-ES" i="1" dirty="0" smtClean="0">
              <a:latin typeface="Arial Narrow" pitchFamily="34" charset="0"/>
            </a:endParaRPr>
          </a:p>
          <a:p>
            <a:pPr>
              <a:buNone/>
            </a:pPr>
            <a:r>
              <a:rPr lang="ca-ES" i="1" dirty="0" smtClean="0">
                <a:latin typeface="Arial Narrow" pitchFamily="34" charset="0"/>
              </a:rPr>
              <a:t>• És important subjectar bé el nen per evitar accidents. Cal tenir en compte que la pell mullada rellisca.</a:t>
            </a:r>
            <a:endParaRPr lang="es-ES" i="1" dirty="0" smtClean="0">
              <a:latin typeface="Arial Narrow" pitchFamily="34" charset="0"/>
            </a:endParaRPr>
          </a:p>
          <a:p>
            <a:pPr>
              <a:buNone/>
            </a:pPr>
            <a:r>
              <a:rPr lang="ca-ES" i="1" dirty="0" smtClean="0">
                <a:latin typeface="Arial Narrow" pitchFamily="34" charset="0"/>
              </a:rPr>
              <a:t>• S’ha de tenir present que no és bo perllongar massa el bany per evitar que se’ns refredi.</a:t>
            </a:r>
            <a:endParaRPr lang="es-ES" i="1" dirty="0" smtClean="0">
              <a:latin typeface="Arial Narrow" pitchFamily="34" charset="0"/>
            </a:endParaRPr>
          </a:p>
          <a:p>
            <a:pPr>
              <a:buNone/>
            </a:pPr>
            <a:r>
              <a:rPr lang="ca-ES" i="1" dirty="0" smtClean="0">
                <a:latin typeface="Arial Narrow" pitchFamily="34" charset="0"/>
              </a:rPr>
              <a:t>• No s’ha d’abusar de la colònia ni del sabó, poden arribar a produir irritacions a la pell.</a:t>
            </a:r>
            <a:endParaRPr lang="es-ES" i="1" dirty="0" smtClean="0">
              <a:latin typeface="Arial Narrow" pitchFamily="34" charset="0"/>
            </a:endParaRPr>
          </a:p>
          <a:p>
            <a:endParaRPr lang="es-ES" dirty="0" smtClean="0">
              <a:latin typeface="Arial Narrow" pitchFamily="34" charset="0"/>
            </a:endParaRPr>
          </a:p>
          <a:p>
            <a:endParaRPr lang="es-ES" dirty="0"/>
          </a:p>
        </p:txBody>
      </p:sp>
      <p:pic>
        <p:nvPicPr>
          <p:cNvPr id="5122" name="Picture 2" descr="C:\Users\Usuario\AppData\Local\Microsoft\Windows\Temporary Internet Files\Content.IE5\3CG0LPFH\sillita_de_bano.shutterstock_265763753[1].jpg"/>
          <p:cNvPicPr>
            <a:picLocks noChangeAspect="1" noChangeArrowheads="1"/>
          </p:cNvPicPr>
          <p:nvPr/>
        </p:nvPicPr>
        <p:blipFill>
          <a:blip r:embed="rId2" cstate="print"/>
          <a:srcRect/>
          <a:stretch>
            <a:fillRect/>
          </a:stretch>
        </p:blipFill>
        <p:spPr bwMode="auto">
          <a:xfrm>
            <a:off x="2928926" y="4214818"/>
            <a:ext cx="2857500" cy="211931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b="1" dirty="0" smtClean="0">
                <a:latin typeface="Arial Narrow" pitchFamily="34" charset="0"/>
              </a:rPr>
              <a:t>Material pel bany</a:t>
            </a:r>
            <a:endParaRPr lang="ca-ES" b="1" dirty="0">
              <a:latin typeface="Arial Narrow" pitchFamily="34" charset="0"/>
            </a:endParaRPr>
          </a:p>
        </p:txBody>
      </p:sp>
      <p:sp>
        <p:nvSpPr>
          <p:cNvPr id="3" name="2 Marcador de contenido"/>
          <p:cNvSpPr>
            <a:spLocks noGrp="1"/>
          </p:cNvSpPr>
          <p:nvPr>
            <p:ph sz="quarter" idx="1"/>
          </p:nvPr>
        </p:nvSpPr>
        <p:spPr/>
        <p:txBody>
          <a:bodyPr/>
          <a:lstStyle/>
          <a:p>
            <a:pPr>
              <a:buNone/>
            </a:pPr>
            <a:endParaRPr lang="es-ES" dirty="0"/>
          </a:p>
        </p:txBody>
      </p:sp>
      <p:pic>
        <p:nvPicPr>
          <p:cNvPr id="6146" name="Picture 2" descr="C:\Users\Usuario\AppData\Local\Microsoft\Windows\Temporary Internet Files\Content.IE5\Y5IP0YDZ\asiento_abatible[1].jpg"/>
          <p:cNvPicPr>
            <a:picLocks noChangeAspect="1" noChangeArrowheads="1"/>
          </p:cNvPicPr>
          <p:nvPr/>
        </p:nvPicPr>
        <p:blipFill>
          <a:blip r:embed="rId2" cstate="print"/>
          <a:srcRect/>
          <a:stretch>
            <a:fillRect/>
          </a:stretch>
        </p:blipFill>
        <p:spPr bwMode="auto">
          <a:xfrm>
            <a:off x="2357422" y="1500174"/>
            <a:ext cx="4855079" cy="43413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TotalTime>
  <Words>1848</Words>
  <Application>Microsoft Office PowerPoint</Application>
  <PresentationFormat>Presentación en pantalla (4:3)</PresentationFormat>
  <Paragraphs>91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Equidad</vt:lpstr>
      <vt:lpstr>La higiene corporal</vt:lpstr>
      <vt:lpstr>Bany del nadó (bany sec ) </vt:lpstr>
      <vt:lpstr>Cura del cordó umbilical </vt:lpstr>
      <vt:lpstr>Passos a seguir del bany amb aigua </vt:lpstr>
      <vt:lpstr>Passos a seguir al bany d’aigua</vt:lpstr>
      <vt:lpstr>(Continuació)</vt:lpstr>
      <vt:lpstr>     Material necessari </vt:lpstr>
      <vt:lpstr>Condicions ambientals i prevenció de riscos </vt:lpstr>
      <vt:lpstr>Material pel bany</vt:lpstr>
      <vt:lpstr>Autonomia de l'infant en el bany a les diferents edats: </vt:lpstr>
      <vt:lpstr>Comportament de l'educador durant el bany </vt:lpstr>
      <vt:lpstr>Arranjament personal:</vt:lpstr>
      <vt:lpstr>Continuació ( arranjament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higiene corporal</dc:title>
  <dc:creator>Usuario</dc:creator>
  <cp:lastModifiedBy>Usuario</cp:lastModifiedBy>
  <cp:revision>7</cp:revision>
  <dcterms:created xsi:type="dcterms:W3CDTF">2021-01-19T09:23:40Z</dcterms:created>
  <dcterms:modified xsi:type="dcterms:W3CDTF">2021-01-19T10:19:51Z</dcterms:modified>
</cp:coreProperties>
</file>