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71" r:id="rId3"/>
    <p:sldId id="257" r:id="rId4"/>
    <p:sldId id="258" r:id="rId5"/>
    <p:sldId id="260" r:id="rId6"/>
    <p:sldId id="266" r:id="rId7"/>
    <p:sldId id="267" r:id="rId8"/>
    <p:sldId id="268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68876-5A0A-4B58-8289-0E3F9FF94F68}" type="datetimeFigureOut">
              <a:rPr lang="ca-ES" smtClean="0"/>
              <a:t>2/2/2023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9A9D-6D6C-415B-9DBE-6B6221946B7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969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F9A9D-6D6C-415B-9DBE-6B6221946B78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057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344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86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71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20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30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78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1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244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675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6882708-5BB1-4594-BA9C-57DFA9C0056E}" type="datetimeFigureOut">
              <a:rPr lang="es-ES" smtClean="0"/>
              <a:t>02/02/2023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ED4B193-F3F7-48BD-8132-44E1B2D1C03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407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PmQvcw2vdl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s://youtu.be/ohCBEtvaKc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hyperlink" Target="https://youtu.be/qfpigXAF1x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7504" y="1703181"/>
            <a:ext cx="9302620" cy="1390684"/>
          </a:xfrm>
        </p:spPr>
        <p:txBody>
          <a:bodyPr/>
          <a:lstStyle/>
          <a:p>
            <a:r>
              <a:rPr lang="ca-ES" sz="5800" b="1" dirty="0">
                <a:solidFill>
                  <a:srgbClr val="002060"/>
                </a:solidFill>
              </a:rPr>
              <a:t>U4. Pla Operatiu i de RRHH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8725" y="3657597"/>
            <a:ext cx="6815669" cy="1637734"/>
          </a:xfrm>
        </p:spPr>
        <p:txBody>
          <a:bodyPr>
            <a:normAutofit/>
          </a:bodyPr>
          <a:lstStyle/>
          <a:p>
            <a:pPr algn="r"/>
            <a:r>
              <a:rPr lang="ca-ES" sz="2000" i="1" dirty="0"/>
              <a:t>EMPRESA I INICIATIVA EMPRENEDORA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E0E352-9E61-3AE0-1F88-47ADFB9EE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47" y="3835710"/>
            <a:ext cx="3387033" cy="1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0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1520891"/>
            <a:ext cx="10604311" cy="47707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sz="2200" b="1" dirty="0">
                <a:solidFill>
                  <a:srgbClr val="0070C0"/>
                </a:solidFill>
              </a:rPr>
              <a:t>3.2. Organització Informal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sz="2300" dirty="0">
                <a:solidFill>
                  <a:schemeClr val="tx1"/>
                </a:solidFill>
              </a:rPr>
              <a:t>     ◦ Relacions interpersonals i d’amistat que sorgeixen espontàniament </a:t>
            </a:r>
            <a:r>
              <a:rPr lang="ca-ES" sz="2300" dirty="0">
                <a:solidFill>
                  <a:schemeClr val="tx1"/>
                </a:solidFill>
                <a:sym typeface="Wingdings" panose="05000000000000000000" pitchFamily="2" charset="2"/>
              </a:rPr>
              <a:t> necessitat de         	socialització</a:t>
            </a:r>
            <a:r>
              <a:rPr lang="ca-ES" sz="23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sz="2300" dirty="0">
                <a:solidFill>
                  <a:schemeClr val="tx1"/>
                </a:solidFill>
              </a:rPr>
              <a:t>     ◦ No segueix les ordres de direcció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sz="2300" dirty="0">
                <a:solidFill>
                  <a:schemeClr val="tx1"/>
                </a:solidFill>
              </a:rPr>
              <a:t>     ◦ Tenen gran influència en el clima de treball, sorgint líders que poden aportar + o -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sz="2300" dirty="0">
                <a:solidFill>
                  <a:schemeClr val="tx1"/>
                </a:solidFill>
              </a:rPr>
              <a:t>     ◦ A la direcció li interessa saber-ho?</a:t>
            </a:r>
            <a:endParaRPr lang="ca-ES" sz="2300" u="sng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66" y="4814597"/>
            <a:ext cx="3114849" cy="186891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3EBB643-A742-A13A-3393-102DA0B5A170}"/>
              </a:ext>
            </a:extLst>
          </p:cNvPr>
          <p:cNvSpPr txBox="1">
            <a:spLocks/>
          </p:cNvSpPr>
          <p:nvPr/>
        </p:nvSpPr>
        <p:spPr>
          <a:xfrm>
            <a:off x="802432" y="321189"/>
            <a:ext cx="9601200" cy="807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800" b="1" dirty="0"/>
              <a:t> 3. L’organització de l’empresa</a:t>
            </a:r>
          </a:p>
        </p:txBody>
      </p:sp>
    </p:spTree>
    <p:extLst>
      <p:ext uri="{BB962C8B-B14F-4D97-AF65-F5344CB8AC3E}">
        <p14:creationId xmlns:p14="http://schemas.microsoft.com/office/powerpoint/2010/main" val="257718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2351" y="1147709"/>
            <a:ext cx="10409064" cy="49664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sz="2200" b="1" dirty="0">
                <a:solidFill>
                  <a:srgbClr val="0070C0"/>
                </a:solidFill>
              </a:rPr>
              <a:t>3.3. L’organigrama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ca-ES" b="1" dirty="0">
                <a:solidFill>
                  <a:schemeClr val="tx1"/>
                </a:solidFill>
              </a:rPr>
              <a:t>Què és? </a:t>
            </a:r>
            <a:r>
              <a:rPr lang="ca-ES" dirty="0">
                <a:solidFill>
                  <a:schemeClr val="tx1"/>
                </a:solidFill>
              </a:rPr>
              <a:t>Representació gràfica de l’estructura organitzativa de l’empresa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 dirty="0">
                <a:solidFill>
                  <a:schemeClr val="tx1"/>
                </a:solidFill>
              </a:rPr>
              <a:t>Tipus?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u="sng" dirty="0">
                <a:solidFill>
                  <a:schemeClr val="tx1"/>
                </a:solidFill>
              </a:rPr>
              <a:t>Vertical</a:t>
            </a:r>
            <a:r>
              <a:rPr lang="ca-E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El + comú. Indica jerarquies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u="sng" dirty="0">
                <a:solidFill>
                  <a:schemeClr val="tx1"/>
                </a:solidFill>
              </a:rPr>
              <a:t>Horitzontal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Destaca les funcions per sobre la jerarquia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u="sng" dirty="0">
                <a:solidFill>
                  <a:schemeClr val="tx1"/>
                </a:solidFill>
              </a:rPr>
              <a:t>Mixt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Combina vertical i horitzontal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u="sng" dirty="0">
                <a:solidFill>
                  <a:schemeClr val="tx1"/>
                </a:solidFill>
              </a:rPr>
              <a:t>Circular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Destacar, visualment, els centres decisors</a:t>
            </a:r>
            <a:br>
              <a:rPr lang="ca-ES" sz="1800" dirty="0">
                <a:solidFill>
                  <a:schemeClr val="tx1"/>
                </a:solidFill>
              </a:rPr>
            </a:br>
            <a:r>
              <a:rPr lang="ca-ES" sz="1800" dirty="0">
                <a:solidFill>
                  <a:schemeClr val="tx1"/>
                </a:solidFill>
              </a:rPr>
              <a:t>dels nivells operatius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A4BA70-B472-CD87-F6D9-81BDBCD44B78}"/>
              </a:ext>
            </a:extLst>
          </p:cNvPr>
          <p:cNvSpPr txBox="1">
            <a:spLocks/>
          </p:cNvSpPr>
          <p:nvPr/>
        </p:nvSpPr>
        <p:spPr>
          <a:xfrm>
            <a:off x="970384" y="339894"/>
            <a:ext cx="9601200" cy="807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800" b="1" dirty="0"/>
              <a:t> 3. L’organització de l’empresa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8410CE-E166-DF06-55F9-FDFAF1C7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66" y="2170795"/>
            <a:ext cx="2276475" cy="16478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41DC0D-ADCC-0317-84F0-FEA0E171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815" y="2212806"/>
            <a:ext cx="2133600" cy="1562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2102159-39B1-13BE-40AB-F617CED0A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474" y="4468326"/>
            <a:ext cx="2638425" cy="21621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7F02D18-F680-5B01-2C82-8821B75A8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157" y="4317831"/>
            <a:ext cx="20669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9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296FDE-0666-810F-592B-70022B64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latin typeface="+mn-lt"/>
              </a:rPr>
              <a:t>1r DE TOT, PREGUNTEM-NOS...</a:t>
            </a:r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7F6D7-0C10-1666-87B4-F5EF722F3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a-E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Què signifiquen les sigles: RR.HH.?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a-E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Què són els recursos materials d’una empresa. Exemples?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a-E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Quant creus que costa un/a treballador/a per a l’empresa?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a-E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Les empreses s’organitzen per departaments. Quins coneixes?</a:t>
            </a:r>
          </a:p>
          <a:p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70AA7F-8E74-14DA-E292-312CB857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97" y="4465468"/>
            <a:ext cx="4429007" cy="23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38566"/>
            <a:ext cx="9601200" cy="919065"/>
          </a:xfrm>
        </p:spPr>
        <p:txBody>
          <a:bodyPr/>
          <a:lstStyle/>
          <a:p>
            <a:pPr algn="l"/>
            <a:r>
              <a:rPr lang="ca-ES" b="1" dirty="0"/>
              <a:t>1. El pla operatiu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4701D4-F848-4D2F-DCE7-40AD26C4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65" y="1457631"/>
            <a:ext cx="7667625" cy="5153025"/>
          </a:xfrm>
          <a:prstGeom prst="rect">
            <a:avLst/>
          </a:prstGeom>
        </p:spPr>
      </p:pic>
      <p:pic>
        <p:nvPicPr>
          <p:cNvPr id="10" name="Gráfico 9" descr="Flecha lineal: recta">
            <a:extLst>
              <a:ext uri="{FF2B5EF4-FFF2-40B4-BE49-F238E27FC236}">
                <a16:creationId xmlns:a16="http://schemas.microsoft.com/office/drawing/2014/main" id="{9A39F0AA-E841-BBC5-DD52-9011FC83D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308980" y="3968829"/>
            <a:ext cx="914400" cy="914400"/>
          </a:xfrm>
          <a:prstGeom prst="rect">
            <a:avLst/>
          </a:prstGeom>
        </p:spPr>
      </p:pic>
      <p:pic>
        <p:nvPicPr>
          <p:cNvPr id="11" name="Gráfico 10" descr="Flecha lineal: recta">
            <a:extLst>
              <a:ext uri="{FF2B5EF4-FFF2-40B4-BE49-F238E27FC236}">
                <a16:creationId xmlns:a16="http://schemas.microsoft.com/office/drawing/2014/main" id="{2990A494-689B-B7ED-8359-31230685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308980" y="4766555"/>
            <a:ext cx="914400" cy="914400"/>
          </a:xfrm>
          <a:prstGeom prst="rect">
            <a:avLst/>
          </a:prstGeom>
        </p:spPr>
      </p:pic>
      <p:pic>
        <p:nvPicPr>
          <p:cNvPr id="12" name="Gráfico 11" descr="Flecha lineal: recta">
            <a:extLst>
              <a:ext uri="{FF2B5EF4-FFF2-40B4-BE49-F238E27FC236}">
                <a16:creationId xmlns:a16="http://schemas.microsoft.com/office/drawing/2014/main" id="{5F40A4F9-C9BE-4E9F-FFE1-D49F662D2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308980" y="5477278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B08E6CF-8660-B95A-47F3-914D9EAD8967}"/>
              </a:ext>
            </a:extLst>
          </p:cNvPr>
          <p:cNvSpPr txBox="1"/>
          <p:nvPr/>
        </p:nvSpPr>
        <p:spPr>
          <a:xfrm>
            <a:off x="8395219" y="4010530"/>
            <a:ext cx="34826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Disseny seqüencial (pas a pas) de les </a:t>
            </a:r>
            <a:r>
              <a:rPr lang="ca-E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fases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 processos de producció, indicant </a:t>
            </a:r>
            <a:r>
              <a:rPr lang="ca-E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temps 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cada pas i </a:t>
            </a:r>
            <a:r>
              <a:rPr lang="ca-E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recursos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necessaris</a:t>
            </a:r>
            <a:endParaRPr lang="ca-ES" sz="15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57DB9A-364B-F991-8167-DAD4ACBE2299}"/>
              </a:ext>
            </a:extLst>
          </p:cNvPr>
          <p:cNvSpPr txBox="1"/>
          <p:nvPr/>
        </p:nvSpPr>
        <p:spPr>
          <a:xfrm>
            <a:off x="8395219" y="4896126"/>
            <a:ext cx="35946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Planificar: </a:t>
            </a:r>
            <a:r>
              <a:rPr lang="ca-E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quantitat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d’unitats a fabricar, necessitat de </a:t>
            </a:r>
            <a:r>
              <a:rPr lang="ca-E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matèria prima 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 nª d’</a:t>
            </a:r>
            <a:r>
              <a:rPr lang="ca-ES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hores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que requerirà prestar el servei</a:t>
            </a:r>
            <a:endParaRPr lang="ca-ES" sz="15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4348B6-AB72-DC93-CA60-869374F86AB2}"/>
              </a:ext>
            </a:extLst>
          </p:cNvPr>
          <p:cNvSpPr txBox="1"/>
          <p:nvPr/>
        </p:nvSpPr>
        <p:spPr>
          <a:xfrm>
            <a:off x="8339234" y="5748554"/>
            <a:ext cx="35946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Fabricar bé/prestar serveis sincronitzant operacions per evitar temps d’espera</a:t>
            </a:r>
            <a:endParaRPr lang="ca-ES" sz="1500" dirty="0"/>
          </a:p>
        </p:txBody>
      </p:sp>
      <p:pic>
        <p:nvPicPr>
          <p:cNvPr id="1026" name="Picture 2" descr="Fases del Tratamiento- Tratamiento de adicciones">
            <a:extLst>
              <a:ext uri="{FF2B5EF4-FFF2-40B4-BE49-F238E27FC236}">
                <a16:creationId xmlns:a16="http://schemas.microsoft.com/office/drawing/2014/main" id="{96DC4FED-7576-F3B0-0B76-1C5D5090A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2" y="180958"/>
            <a:ext cx="1774955" cy="14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9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316511"/>
            <a:ext cx="9601200" cy="831714"/>
          </a:xfrm>
        </p:spPr>
        <p:txBody>
          <a:bodyPr/>
          <a:lstStyle/>
          <a:p>
            <a:pPr algn="l"/>
            <a:r>
              <a:rPr lang="ca-ES" b="1" dirty="0"/>
              <a:t>1. El pla operatiu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1609890"/>
            <a:ext cx="10604311" cy="510815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ca-ES" sz="600" dirty="0"/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1r → </a:t>
            </a:r>
            <a:r>
              <a:rPr lang="ca-ES" sz="1800" u="sng" dirty="0">
                <a:solidFill>
                  <a:schemeClr val="tx1"/>
                </a:solidFill>
              </a:rPr>
              <a:t>Previsió recursos</a:t>
            </a:r>
            <a:r>
              <a:rPr lang="ca-ES" sz="1800" dirty="0">
                <a:solidFill>
                  <a:schemeClr val="tx1"/>
                </a:solidFill>
              </a:rPr>
              <a:t>: quins necessitem i en quina quantitat (ni + ni -, és contraproduent).</a:t>
            </a:r>
          </a:p>
          <a:p>
            <a:pPr marL="0" indent="0" algn="just">
              <a:buNone/>
            </a:pPr>
            <a:r>
              <a:rPr lang="ca-ES" sz="1800" dirty="0">
                <a:solidFill>
                  <a:schemeClr val="tx1"/>
                </a:solidFill>
              </a:rPr>
              <a:t>2n → </a:t>
            </a:r>
            <a:r>
              <a:rPr lang="ca-ES" sz="1800" u="sng" dirty="0">
                <a:solidFill>
                  <a:schemeClr val="tx1"/>
                </a:solidFill>
              </a:rPr>
              <a:t>Elecció recursos</a:t>
            </a:r>
            <a:r>
              <a:rPr lang="ca-ES" sz="1800" dirty="0">
                <a:solidFill>
                  <a:schemeClr val="tx1"/>
                </a:solidFill>
              </a:rPr>
              <a:t>: influeix el seu cost, manteniment, qualitat, durabilitat, finançament...</a:t>
            </a:r>
          </a:p>
          <a:p>
            <a:pPr marL="0" indent="0" algn="just">
              <a:buNone/>
            </a:pPr>
            <a:endParaRPr lang="ca-ES" sz="21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a-ES" sz="21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a-ES" sz="2100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a-ES" sz="3600" u="sng" dirty="0">
              <a:solidFill>
                <a:srgbClr val="0070C0"/>
              </a:solidFill>
            </a:endParaRP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a-ES" sz="1800" b="1" dirty="0">
                <a:solidFill>
                  <a:schemeClr val="tx1"/>
                </a:solidFill>
              </a:rPr>
              <a:t>Per què és important? </a:t>
            </a:r>
            <a:r>
              <a:rPr lang="ca-ES" sz="1800" dirty="0">
                <a:hlinkClick r:id="rId2"/>
              </a:rPr>
              <a:t>https://youtu.be/PmQvcw2vdlA</a:t>
            </a:r>
            <a:endParaRPr lang="ca-ES" sz="1800" dirty="0"/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a-ES" sz="1800" b="1" dirty="0">
                <a:solidFill>
                  <a:schemeClr val="tx1"/>
                </a:solidFill>
              </a:rPr>
              <a:t>Continguts a incloure en el pla operatiu: </a:t>
            </a:r>
            <a:r>
              <a:rPr lang="ca-ES" sz="1800" dirty="0">
                <a:solidFill>
                  <a:schemeClr val="tx1"/>
                </a:solidFill>
              </a:rPr>
              <a:t>Localització i motiu d’aquesta elecció / Direcció del local i</a:t>
            </a:r>
            <a:br>
              <a:rPr lang="ca-ES" sz="1800" dirty="0">
                <a:solidFill>
                  <a:schemeClr val="tx1"/>
                </a:solidFill>
              </a:rPr>
            </a:br>
            <a:r>
              <a:rPr lang="ca-ES" sz="1800" dirty="0">
                <a:solidFill>
                  <a:schemeClr val="tx1"/>
                </a:solidFill>
              </a:rPr>
              <a:t>mapa de posició / Plànols amb la distribució del local  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ca-ES" sz="1800" b="1" dirty="0">
                <a:solidFill>
                  <a:schemeClr val="tx1"/>
                </a:solidFill>
              </a:rPr>
              <a:t>Localització industrial vs. Localització comercial/serveis </a:t>
            </a:r>
            <a:r>
              <a:rPr lang="ca-ES" sz="1800" dirty="0">
                <a:solidFill>
                  <a:schemeClr val="tx1"/>
                </a:solidFill>
              </a:rPr>
              <a:t>(zona aïllada, cèntrica, centre comercial,...)</a:t>
            </a:r>
          </a:p>
          <a:p>
            <a:pPr marL="0" indent="0" algn="just">
              <a:buNone/>
            </a:pPr>
            <a:endParaRPr lang="ca-ES" dirty="0"/>
          </a:p>
          <a:p>
            <a:pPr marL="0" indent="0" algn="just">
              <a:buNone/>
            </a:pPr>
            <a:endParaRPr lang="ca-ES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97892"/>
              </p:ext>
            </p:extLst>
          </p:nvPr>
        </p:nvGraphicFramePr>
        <p:xfrm>
          <a:off x="1570258" y="2710017"/>
          <a:ext cx="9451910" cy="980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33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R. Humans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700" b="0" noProof="0" dirty="0"/>
                        <a:t>Treballadors, socis, contractes</a:t>
                      </a:r>
                      <a:r>
                        <a:rPr lang="ca-ES" sz="1700" b="0" baseline="0" noProof="0" dirty="0"/>
                        <a:t> i subcontractes  </a:t>
                      </a:r>
                      <a:r>
                        <a:rPr lang="ca-ES" sz="1700" b="0" i="1" baseline="0" noProof="0" dirty="0"/>
                        <a:t>(apartat 2)</a:t>
                      </a:r>
                      <a:endParaRPr lang="ca-ES" sz="1700" b="0" i="1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R. Materials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700" b="0" noProof="0" dirty="0"/>
                        <a:t>Edificis, terrenys, maquinària, eines, </a:t>
                      </a:r>
                      <a:r>
                        <a:rPr lang="ca-ES" sz="1700" b="0" noProof="0" dirty="0" err="1"/>
                        <a:t>vehícles</a:t>
                      </a:r>
                      <a:r>
                        <a:rPr lang="ca-ES" sz="1700" b="0" noProof="0" dirty="0"/>
                        <a:t>, tecnologia (hardware, software, </a:t>
                      </a:r>
                      <a:r>
                        <a:rPr lang="ca-ES" sz="1700" b="0" noProof="0" dirty="0" err="1"/>
                        <a:t>wifi</a:t>
                      </a:r>
                      <a:r>
                        <a:rPr lang="ca-ES" sz="1700" b="0" noProof="0" dirty="0"/>
                        <a:t>,..), subministraments (H20, llum,...) recursos financers</a:t>
                      </a:r>
                      <a:r>
                        <a:rPr lang="ca-ES" sz="1700" b="0" baseline="0" noProof="0" dirty="0"/>
                        <a:t> (efectiu, crèdits, </a:t>
                      </a:r>
                      <a:r>
                        <a:rPr lang="ca-ES" sz="1700" b="0" baseline="0" noProof="0" dirty="0" err="1"/>
                        <a:t>rentings</a:t>
                      </a:r>
                      <a:r>
                        <a:rPr lang="ca-ES" sz="1700" b="0" baseline="0" noProof="0" dirty="0"/>
                        <a:t>...), </a:t>
                      </a:r>
                      <a:r>
                        <a:rPr lang="ca-ES" sz="1700" b="0" baseline="0" noProof="0" dirty="0" err="1"/>
                        <a:t>etc</a:t>
                      </a:r>
                      <a:endParaRPr lang="ca-ES" sz="1700" b="0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5B7AD17-5884-9165-BEE9-2235D36BC38B}"/>
              </a:ext>
            </a:extLst>
          </p:cNvPr>
          <p:cNvSpPr txBox="1"/>
          <p:nvPr/>
        </p:nvSpPr>
        <p:spPr>
          <a:xfrm>
            <a:off x="1371600" y="1148225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2000" b="1" dirty="0">
                <a:solidFill>
                  <a:srgbClr val="0070C0"/>
                </a:solidFill>
              </a:rPr>
              <a:t>1.2. Recursos materials i humans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C9C16D-0A3A-3BB7-F561-2AE7E28966ED}"/>
              </a:ext>
            </a:extLst>
          </p:cNvPr>
          <p:cNvSpPr txBox="1"/>
          <p:nvPr/>
        </p:nvSpPr>
        <p:spPr>
          <a:xfrm>
            <a:off x="1350988" y="4131676"/>
            <a:ext cx="4945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2000" b="1" dirty="0">
                <a:solidFill>
                  <a:srgbClr val="0070C0"/>
                </a:solidFill>
              </a:rPr>
              <a:t>1.3. Localització</a:t>
            </a:r>
          </a:p>
        </p:txBody>
      </p:sp>
      <p:pic>
        <p:nvPicPr>
          <p:cNvPr id="2050" name="Picture 2" descr="Econotec lanza plataforma colaborativa para contactar a profesionales según  ubicación geográfica - ECONOTEC">
            <a:extLst>
              <a:ext uri="{FF2B5EF4-FFF2-40B4-BE49-F238E27FC236}">
                <a16:creationId xmlns:a16="http://schemas.microsoft.com/office/drawing/2014/main" id="{AC7F4DEE-541C-D84A-BCE2-CA7AC351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18" y="267186"/>
            <a:ext cx="2274461" cy="12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8943642-6FB1-0BFE-AC5D-45D9891E9274}"/>
              </a:ext>
            </a:extLst>
          </p:cNvPr>
          <p:cNvSpPr txBox="1"/>
          <p:nvPr/>
        </p:nvSpPr>
        <p:spPr>
          <a:xfrm>
            <a:off x="793845" y="6356823"/>
            <a:ext cx="11326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i="1" dirty="0">
                <a:solidFill>
                  <a:schemeClr val="tx1"/>
                </a:solidFill>
              </a:rPr>
              <a:t>*A tenir en compte: cost, superfície, estructura, estat, visibilitat, competidors/proveïdors propers, legislació, ajudes,...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28319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3649" y="325821"/>
            <a:ext cx="9601200" cy="919065"/>
          </a:xfrm>
        </p:spPr>
        <p:txBody>
          <a:bodyPr/>
          <a:lstStyle/>
          <a:p>
            <a:pPr algn="l"/>
            <a:r>
              <a:rPr lang="ca-ES" b="1" dirty="0"/>
              <a:t>1. El pla operatiu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998376"/>
            <a:ext cx="10604311" cy="5293243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2400" b="1" dirty="0">
                <a:solidFill>
                  <a:srgbClr val="0070C0"/>
                </a:solidFill>
              </a:rPr>
              <a:t>1.4. Aprovisionament i gestió d’inventari</a:t>
            </a:r>
          </a:p>
          <a:p>
            <a:pPr marL="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ca-ES" sz="2100" dirty="0">
                <a:solidFill>
                  <a:schemeClr val="tx1"/>
                </a:solidFill>
              </a:rPr>
              <a:t>      </a:t>
            </a:r>
          </a:p>
          <a:p>
            <a:pPr marL="0" indent="0" algn="just">
              <a:buNone/>
            </a:pPr>
            <a:endParaRPr lang="ca-ES" sz="2100" u="sng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F643CD-37E9-938E-4C17-8448EBE6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83" y="1468179"/>
            <a:ext cx="7472322" cy="5293242"/>
          </a:xfrm>
          <a:prstGeom prst="rect">
            <a:avLst/>
          </a:prstGeom>
        </p:spPr>
      </p:pic>
      <p:pic>
        <p:nvPicPr>
          <p:cNvPr id="3076" name="Picture 4" descr="Valoración de existencias. Economía de la empresa. Bachillerato.">
            <a:extLst>
              <a:ext uri="{FF2B5EF4-FFF2-40B4-BE49-F238E27FC236}">
                <a16:creationId xmlns:a16="http://schemas.microsoft.com/office/drawing/2014/main" id="{AACD6F5F-2D11-AC79-C5AC-57C82404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38" y="218292"/>
            <a:ext cx="1596021" cy="13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938A5A-223E-B1A0-C2EC-F89FD3D4F189}"/>
              </a:ext>
            </a:extLst>
          </p:cNvPr>
          <p:cNvSpPr/>
          <p:nvPr/>
        </p:nvSpPr>
        <p:spPr>
          <a:xfrm>
            <a:off x="7190003" y="2349667"/>
            <a:ext cx="839755" cy="244243"/>
          </a:xfrm>
          <a:prstGeom prst="round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1" name="Gráfico 10" descr="Flecha lineal: recta">
            <a:extLst>
              <a:ext uri="{FF2B5EF4-FFF2-40B4-BE49-F238E27FC236}">
                <a16:creationId xmlns:a16="http://schemas.microsoft.com/office/drawing/2014/main" id="{A48D8C7B-55B9-15D2-E51B-05F96F54F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072814" y="2182127"/>
            <a:ext cx="579321" cy="57932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2C1EA9-F505-D813-C470-F7CC581919C4}"/>
              </a:ext>
            </a:extLst>
          </p:cNvPr>
          <p:cNvSpPr txBox="1"/>
          <p:nvPr/>
        </p:nvSpPr>
        <p:spPr>
          <a:xfrm>
            <a:off x="8675085" y="2079372"/>
            <a:ext cx="30908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Elegir considerant distància, cost, quantitat </a:t>
            </a:r>
            <a:r>
              <a:rPr lang="ca-ES" sz="15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mín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ca-ES" sz="15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màx</a:t>
            </a:r>
            <a:r>
              <a:rPr lang="ca-ES" sz="15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descomptes, data i forma lliurament, pagament, etc.</a:t>
            </a:r>
            <a:endParaRPr lang="ca-ES" sz="1500" dirty="0"/>
          </a:p>
        </p:txBody>
      </p:sp>
    </p:spTree>
    <p:extLst>
      <p:ext uri="{BB962C8B-B14F-4D97-AF65-F5344CB8AC3E}">
        <p14:creationId xmlns:p14="http://schemas.microsoft.com/office/powerpoint/2010/main" val="366153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020" y="321906"/>
            <a:ext cx="9601200" cy="760445"/>
          </a:xfrm>
        </p:spPr>
        <p:txBody>
          <a:bodyPr>
            <a:normAutofit/>
          </a:bodyPr>
          <a:lstStyle/>
          <a:p>
            <a:pPr algn="l"/>
            <a:r>
              <a:rPr lang="ca-ES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2. Pla de RR.HH.</a:t>
            </a:r>
            <a:endParaRPr lang="ca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1231641"/>
            <a:ext cx="10604311" cy="505997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b="1" dirty="0"/>
              <a:t>Què és?</a:t>
            </a:r>
            <a:r>
              <a:rPr lang="ca-ES" dirty="0"/>
              <a:t> Determinar els recursos humans i la seva estructura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a-ES" sz="100" b="1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2000" b="1" dirty="0">
                <a:solidFill>
                  <a:srgbClr val="0070C0"/>
                </a:solidFill>
              </a:rPr>
              <a:t>2.1. </a:t>
            </a:r>
            <a:r>
              <a:rPr lang="ca-ES" b="1" dirty="0">
                <a:solidFill>
                  <a:srgbClr val="0070C0"/>
                </a:solidFill>
              </a:rPr>
              <a:t>Anàlisi i descripció dels llocs de treball</a:t>
            </a:r>
            <a:endParaRPr lang="ca-ES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1800" dirty="0"/>
              <a:t>Identificar, per a </a:t>
            </a:r>
            <a:br>
              <a:rPr lang="ca-ES" sz="1800" dirty="0"/>
            </a:br>
            <a:r>
              <a:rPr lang="ca-ES" sz="1800" dirty="0"/>
              <a:t>cada lloc de treball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a-ES" b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a-ES" sz="900" b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b="1" dirty="0">
                <a:solidFill>
                  <a:srgbClr val="0070C0"/>
                </a:solidFill>
              </a:rPr>
              <a:t>2.2. Selecció i formació del personal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a-ES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Soluciones para el área de Recursos Humanos">
            <a:extLst>
              <a:ext uri="{FF2B5EF4-FFF2-40B4-BE49-F238E27FC236}">
                <a16:creationId xmlns:a16="http://schemas.microsoft.com/office/drawing/2014/main" id="{0B0D5903-C154-9A6C-0222-65D8AE9E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861" y="186613"/>
            <a:ext cx="2309527" cy="13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B3F2C1-C6AE-6F07-2F7F-D4610AA87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592" y="2330293"/>
            <a:ext cx="3742644" cy="9123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3F1EF4-097E-10C3-FBF8-92FC23E2E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614" y="2330293"/>
            <a:ext cx="2973549" cy="906871"/>
          </a:xfrm>
          <a:prstGeom prst="rect">
            <a:avLst/>
          </a:prstGeom>
        </p:spPr>
      </p:pic>
      <p:pic>
        <p:nvPicPr>
          <p:cNvPr id="9" name="Gráfico 8" descr="Flecha lineal: recta">
            <a:extLst>
              <a:ext uri="{FF2B5EF4-FFF2-40B4-BE49-F238E27FC236}">
                <a16:creationId xmlns:a16="http://schemas.microsoft.com/office/drawing/2014/main" id="{B65951DD-0167-9420-8EBB-29DE670D9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927553" y="2415393"/>
            <a:ext cx="579321" cy="5793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342DAD-6FB2-34EB-6447-32177E7AF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310" y="4182252"/>
            <a:ext cx="2741863" cy="24225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051C90-3F60-6990-21A1-655F73083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304" y="4181445"/>
            <a:ext cx="2741863" cy="24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728" y="236375"/>
            <a:ext cx="9601200" cy="788437"/>
          </a:xfrm>
        </p:spPr>
        <p:txBody>
          <a:bodyPr>
            <a:normAutofit fontScale="90000"/>
          </a:bodyPr>
          <a:lstStyle/>
          <a:p>
            <a:pPr algn="l"/>
            <a:r>
              <a:rPr lang="ca-ES" sz="5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2. Pla de RR.HH.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1099156"/>
            <a:ext cx="10604311" cy="575884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b="1" dirty="0">
                <a:solidFill>
                  <a:srgbClr val="0070C0"/>
                </a:solidFill>
              </a:rPr>
              <a:t>2.3. Condicions salarials, retribucions i costos salarials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1800" dirty="0"/>
              <a:t>1r cal decidir si els socis/treballadors tindran una relació laboral o seran autònoms.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à"/>
            </a:pPr>
            <a:r>
              <a:rPr lang="ca-ES" b="1" u="sng" dirty="0">
                <a:solidFill>
                  <a:schemeClr val="tx1"/>
                </a:solidFill>
              </a:rPr>
              <a:t>Relació Laboral amb contracte de treball (SS)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dirty="0"/>
              <a:t>     ▪ Implica fer un </a:t>
            </a:r>
            <a:r>
              <a:rPr lang="ca-ES" b="1" dirty="0"/>
              <a:t>contracte</a:t>
            </a:r>
            <a:r>
              <a:rPr lang="ca-ES" dirty="0"/>
              <a:t>. Quins tipus en coneixeu?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dirty="0"/>
              <a:t>     ▪ Obligacions de l’empresa respecte la SS: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dirty="0"/>
              <a:t>Inscripció de l’empresa i cobertura de riscos (mútua o entitat gestora)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dirty="0"/>
              <a:t>Afiliació/alta del treballador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dirty="0"/>
              <a:t>Baixes/variacions del treballador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dirty="0"/>
              <a:t>Cotització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dirty="0"/>
              <a:t>     ▪ El treballador té un </a:t>
            </a:r>
            <a:r>
              <a:rPr lang="ca-ES" b="1" dirty="0"/>
              <a:t>sou</a:t>
            </a:r>
            <a:r>
              <a:rPr lang="ca-ES" dirty="0"/>
              <a:t> i unes condicions laborals ajustades al conveni</a:t>
            </a:r>
            <a:r>
              <a:rPr lang="ca-ES" b="1" dirty="0"/>
              <a:t>. Cost del treballador: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ca-ES" b="1" dirty="0"/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endParaRPr lang="ca-ES" dirty="0"/>
          </a:p>
        </p:txBody>
      </p:sp>
      <p:pic>
        <p:nvPicPr>
          <p:cNvPr id="5122" name="Picture 2" descr="Imágenes de Contrato De Trabajo | Vectores, fotos de stock y PSD gratuitos">
            <a:extLst>
              <a:ext uri="{FF2B5EF4-FFF2-40B4-BE49-F238E27FC236}">
                <a16:creationId xmlns:a16="http://schemas.microsoft.com/office/drawing/2014/main" id="{8C3F40A1-5D99-7592-FA85-14F26725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4" y="1"/>
            <a:ext cx="1376362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1952B9-F345-4B15-8DFC-371FAAEE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04" y="4772612"/>
            <a:ext cx="3479623" cy="4748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8E1A16-61BB-DEDC-0858-A422A59A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6" y="5365706"/>
            <a:ext cx="3757805" cy="471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6237FD-272A-9A43-6494-F660BBE16A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119" y="5936418"/>
            <a:ext cx="4467808" cy="4774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9C1AAF-8BD1-BADF-AAEE-2F7EF45AD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45" y="5394645"/>
            <a:ext cx="3019652" cy="4525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2A1F8D-D5D9-FE8F-79C2-0A52C6CC0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494" y="5444519"/>
            <a:ext cx="323850" cy="3143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C040E0-C524-AAA4-5580-32F4F7B37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272" y="6017958"/>
            <a:ext cx="323850" cy="314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0B0AB77-45A4-52C9-A4EC-AFCDBA7B2E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577689" y="5350081"/>
            <a:ext cx="483388" cy="4703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7A8D7A9-23AF-23C0-FDAC-746E07219A5B}"/>
              </a:ext>
            </a:extLst>
          </p:cNvPr>
          <p:cNvSpPr txBox="1"/>
          <p:nvPr/>
        </p:nvSpPr>
        <p:spPr>
          <a:xfrm>
            <a:off x="9792698" y="6441462"/>
            <a:ext cx="2399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600" i="1" dirty="0">
                <a:solidFill>
                  <a:srgbClr val="0070C0"/>
                </a:solidFill>
              </a:rPr>
              <a:t>*Veure exemple pàg. 90</a:t>
            </a:r>
          </a:p>
        </p:txBody>
      </p:sp>
    </p:spTree>
    <p:extLst>
      <p:ext uri="{BB962C8B-B14F-4D97-AF65-F5344CB8AC3E}">
        <p14:creationId xmlns:p14="http://schemas.microsoft.com/office/powerpoint/2010/main" val="101432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326" y="261257"/>
            <a:ext cx="9601200" cy="555171"/>
          </a:xfrm>
        </p:spPr>
        <p:txBody>
          <a:bodyPr>
            <a:normAutofit fontScale="90000"/>
          </a:bodyPr>
          <a:lstStyle/>
          <a:p>
            <a:pPr algn="l"/>
            <a:r>
              <a:rPr lang="ca-ES" sz="5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2. Pla de RRHH</a:t>
            </a:r>
            <a:endParaRPr lang="ca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1166327"/>
            <a:ext cx="11076861" cy="561702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ca-ES" b="1" u="sng" dirty="0">
                <a:solidFill>
                  <a:schemeClr val="tx1"/>
                </a:solidFill>
              </a:rPr>
              <a:t>Treballador Autònom (RETA)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dirty="0"/>
              <a:t>  ▪ Tipus i definició?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a-ES" dirty="0">
              <a:solidFill>
                <a:srgbClr val="00B0F0"/>
              </a:solidFill>
              <a:hlinkClick r:id="rId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a-ES" dirty="0">
              <a:solidFill>
                <a:srgbClr val="00B0F0"/>
              </a:solidFill>
              <a:hlinkClick r:id="rId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a-ES" dirty="0">
              <a:solidFill>
                <a:srgbClr val="00B0F0"/>
              </a:solidFill>
              <a:hlinkClick r:id="rId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dirty="0"/>
              <a:t> ▪ Cost dels treballadors autònoms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dirty="0"/>
              <a:t>          - </a:t>
            </a:r>
            <a:r>
              <a:rPr lang="ca-ES" sz="1800" dirty="0"/>
              <a:t>L’autònom s’ha de donar d’alta en el RETA + pagar quota mensualment (30’90% de la BC)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a-ES" sz="1800" dirty="0"/>
              <a:t>           - Pot escollir la Base de Cotització (BC), entre el màxim i el mínim legals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a-ES" sz="1800" dirty="0"/>
              <a:t>           - Cobertures: CC, CP, tancament d’activitat i formació continuada...pagant una tarifa plana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a-ES" sz="1100" b="1" u="sng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b="1" dirty="0">
                <a:solidFill>
                  <a:srgbClr val="0070C0"/>
                </a:solidFill>
              </a:rPr>
              <a:t>2.4. Planificació i organització de la prevenció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     ► La direcció ha de vetllar per aquest fet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1800" dirty="0">
                <a:solidFill>
                  <a:schemeClr val="tx1"/>
                </a:solidFill>
              </a:rPr>
              <a:t>     ► ¿Què fer? Avaluar riscos, PPRL, Mesures i material de prevenció i protecció, etc.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a-ES" sz="1800" dirty="0">
                <a:solidFill>
                  <a:schemeClr val="tx1"/>
                </a:solidFill>
              </a:rPr>
              <a:t>     ► Servei Prevenció: empresari, treballadors, SP propi, aliè o mancomunat</a:t>
            </a:r>
            <a:endParaRPr lang="ca-ES" sz="1800" b="1" u="sng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ca-ES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F37ABE-3606-0945-159B-1A6C9546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6" y="2397403"/>
            <a:ext cx="1608833" cy="5006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A97FAA-CA3E-53D5-9913-A027C933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381" y="2397403"/>
            <a:ext cx="1982233" cy="5108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091E74-7E89-A3BE-96C3-9EDD4C826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623" y="2275274"/>
            <a:ext cx="1595205" cy="74493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052D095-5441-2EB3-5541-FDE6B47A5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678" y="2397403"/>
            <a:ext cx="1531203" cy="4751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1BFCCF-46AC-AE99-DD04-9EA3CD3A3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4962" y="2387272"/>
            <a:ext cx="1159134" cy="510805"/>
          </a:xfrm>
          <a:prstGeom prst="rect">
            <a:avLst/>
          </a:prstGeom>
        </p:spPr>
      </p:pic>
      <p:pic>
        <p:nvPicPr>
          <p:cNvPr id="15" name="Imagen 2">
            <a:extLst>
              <a:ext uri="{FF2B5EF4-FFF2-40B4-BE49-F238E27FC236}">
                <a16:creationId xmlns:a16="http://schemas.microsoft.com/office/drawing/2014/main" id="{23911B35-AEEB-C951-766D-3A183F5E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8" y="1697679"/>
            <a:ext cx="347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456D975-4B58-CD6E-C090-6C80C1A9D250}"/>
              </a:ext>
            </a:extLst>
          </p:cNvPr>
          <p:cNvSpPr txBox="1"/>
          <p:nvPr/>
        </p:nvSpPr>
        <p:spPr>
          <a:xfrm>
            <a:off x="4879189" y="1661190"/>
            <a:ext cx="3165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hlinkClick r:id="rId9"/>
              </a:rPr>
              <a:t>https://youtu.be/qfpigXAF1xY</a:t>
            </a:r>
            <a:endParaRPr lang="ca-ES" dirty="0"/>
          </a:p>
          <a:p>
            <a:endParaRPr lang="ca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F39019D-FAC3-32D8-F89A-91389ACB98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42" y="38305"/>
            <a:ext cx="1835992" cy="104121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99679C-9BC5-88FC-4E7D-E9CEC2119E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9042" y="5305374"/>
            <a:ext cx="882033" cy="109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432" y="321189"/>
            <a:ext cx="9601200" cy="807815"/>
          </a:xfrm>
        </p:spPr>
        <p:txBody>
          <a:bodyPr>
            <a:noAutofit/>
          </a:bodyPr>
          <a:lstStyle/>
          <a:p>
            <a:pPr algn="l"/>
            <a:r>
              <a:rPr lang="ca-ES" sz="4800" b="1" dirty="0"/>
              <a:t> 3. L’organització de l’empresa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104" y="1129004"/>
            <a:ext cx="10604311" cy="516261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a-ES" dirty="0"/>
              <a:t>Organitzar i combinar els recursos materials i humans eficientment per assolir els objectius</a:t>
            </a:r>
          </a:p>
          <a:p>
            <a:pPr marL="0" indent="0" algn="just">
              <a:spcBef>
                <a:spcPts val="0"/>
              </a:spcBef>
              <a:buNone/>
            </a:pPr>
            <a:endParaRPr lang="ca-ES" sz="2300" u="sng" dirty="0">
              <a:solidFill>
                <a:srgbClr val="0070C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a-ES" sz="2200" b="1" dirty="0">
                <a:solidFill>
                  <a:srgbClr val="0070C0"/>
                </a:solidFill>
              </a:rPr>
              <a:t>3.1. Organització Formal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a-ES" sz="2300" dirty="0"/>
              <a:t>   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973" y="147405"/>
            <a:ext cx="1087783" cy="8761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5AFFD8-40C3-05FC-7AB5-BA821D28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68" y="1851375"/>
            <a:ext cx="7180589" cy="46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055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636</TotalTime>
  <Words>770</Words>
  <Application>Microsoft Office PowerPoint</Application>
  <PresentationFormat>Panorámica</PresentationFormat>
  <Paragraphs>93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Wingdings</vt:lpstr>
      <vt:lpstr>Recorte</vt:lpstr>
      <vt:lpstr>U4. Pla Operatiu i de RRHH</vt:lpstr>
      <vt:lpstr>1r DE TOT, PREGUNTEM-NOS...</vt:lpstr>
      <vt:lpstr>1. El pla operatiu</vt:lpstr>
      <vt:lpstr>1. El pla operatiu</vt:lpstr>
      <vt:lpstr>1. El pla operatiu</vt:lpstr>
      <vt:lpstr>2. Pla de RR.HH.</vt:lpstr>
      <vt:lpstr>2. Pla de RR.HH.</vt:lpstr>
      <vt:lpstr>2. Pla de RRHH</vt:lpstr>
      <vt:lpstr> 3. L’organització de l’empresa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3. Pla de Màrqueting</dc:title>
  <dc:creator>Usuario</dc:creator>
  <cp:lastModifiedBy>Xavier Bo</cp:lastModifiedBy>
  <cp:revision>175</cp:revision>
  <dcterms:created xsi:type="dcterms:W3CDTF">2020-11-25T09:57:15Z</dcterms:created>
  <dcterms:modified xsi:type="dcterms:W3CDTF">2023-02-02T09:24:34Z</dcterms:modified>
</cp:coreProperties>
</file>