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2" r:id="rId15"/>
    <p:sldId id="273" r:id="rId16"/>
    <p:sldId id="271"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E1E71D1-EF85-4B8D-BE96-DAE71F574C45}" type="slidenum">
              <a:rPr lang="es-ES" smtClean="0"/>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E1E71D1-EF85-4B8D-BE96-DAE71F574C45}"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FE1E71D1-EF85-4B8D-BE96-DAE71F574C45}" type="slidenum">
              <a:rPr lang="es-ES" smtClean="0"/>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FE1E71D1-EF85-4B8D-BE96-DAE71F574C45}" type="slidenum">
              <a:rPr lang="es-ES" smtClean="0"/>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E1E71D1-EF85-4B8D-BE96-DAE71F574C45}" type="slidenum">
              <a:rPr lang="es-ES" smtClean="0"/>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B9EC9F8A-3D8C-45DA-8130-26FA0CC91281}" type="datetimeFigureOut">
              <a:rPr lang="es-ES" smtClean="0"/>
              <a:t>20/10/2020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E1E71D1-EF85-4B8D-BE96-DAE71F574C45}" type="slidenum">
              <a:rPr lang="es-ES" smtClean="0"/>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FE1E71D1-EF85-4B8D-BE96-DAE71F574C45}" type="slidenum">
              <a:rPr lang="es-ES" smtClean="0"/>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FE1E71D1-EF85-4B8D-BE96-DAE71F574C45}"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FE1E71D1-EF85-4B8D-BE96-DAE71F574C4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E1E71D1-EF85-4B8D-BE96-DAE71F574C45}" type="slidenum">
              <a:rPr lang="es-ES" smtClean="0"/>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B9EC9F8A-3D8C-45DA-8130-26FA0CC91281}" type="datetimeFigureOut">
              <a:rPr lang="es-ES" smtClean="0"/>
              <a:t>20/10/2020</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FE1E71D1-EF85-4B8D-BE96-DAE71F574C45}" type="slidenum">
              <a:rPr lang="es-ES" smtClean="0"/>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B9EC9F8A-3D8C-45DA-8130-26FA0CC91281}" type="datetimeFigureOut">
              <a:rPr lang="es-ES" smtClean="0"/>
              <a:t>20/10/2020</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9EC9F8A-3D8C-45DA-8130-26FA0CC91281}" type="datetimeFigureOut">
              <a:rPr lang="es-ES" smtClean="0"/>
              <a:t>20/10/2020</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E1E71D1-EF85-4B8D-BE96-DAE71F574C45}" type="slidenum">
              <a:rPr lang="es-ES" smtClean="0"/>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edlineplus.gov/spanish/ency/article/002448.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ca-ES" b="1" dirty="0" smtClean="0"/>
              <a:t>L’ alimentació del nadó a partir dels  6 mesos: complementant la lactància </a:t>
            </a:r>
          </a:p>
          <a:p>
            <a:endParaRPr lang="es-ES" dirty="0"/>
          </a:p>
        </p:txBody>
      </p:sp>
      <p:sp>
        <p:nvSpPr>
          <p:cNvPr id="2" name="1 Título"/>
          <p:cNvSpPr>
            <a:spLocks noGrp="1"/>
          </p:cNvSpPr>
          <p:nvPr>
            <p:ph type="ctrTitle"/>
          </p:nvPr>
        </p:nvSpPr>
        <p:spPr>
          <a:xfrm>
            <a:off x="685800" y="381000"/>
            <a:ext cx="7772400" cy="1404926"/>
          </a:xfrm>
        </p:spPr>
        <p:txBody>
          <a:bodyPr/>
          <a:lstStyle/>
          <a:p>
            <a:r>
              <a:rPr lang="ca-ES" dirty="0" smtClean="0"/>
              <a:t>P.2.2 Alimentació </a:t>
            </a:r>
            <a:r>
              <a:rPr lang="ca-ES" dirty="0" err="1" smtClean="0"/>
              <a:t>transicional</a:t>
            </a:r>
            <a:endParaRPr lang="ca-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b="1" dirty="0" smtClean="0"/>
              <a:t>Dels 8 a 12 mesos</a:t>
            </a:r>
            <a:endParaRPr lang="es-ES" dirty="0"/>
          </a:p>
        </p:txBody>
      </p:sp>
      <p:sp>
        <p:nvSpPr>
          <p:cNvPr id="3" name="2 Marcador de contenido"/>
          <p:cNvSpPr>
            <a:spLocks noGrp="1"/>
          </p:cNvSpPr>
          <p:nvPr>
            <p:ph sz="quarter" idx="1"/>
          </p:nvPr>
        </p:nvSpPr>
        <p:spPr/>
        <p:txBody>
          <a:bodyPr>
            <a:normAutofit/>
          </a:bodyPr>
          <a:lstStyle/>
          <a:p>
            <a:r>
              <a:rPr lang="ca-ES" dirty="0" smtClean="0"/>
              <a:t>Continuar amb la llet materna o llet de fórmula  3 a 4 vegades al dia.</a:t>
            </a:r>
          </a:p>
          <a:p>
            <a:r>
              <a:rPr lang="ca-ES" dirty="0" smtClean="0"/>
              <a:t> Evitar aliments que puguin provocar asfixia, com </a:t>
            </a:r>
            <a:r>
              <a:rPr lang="ca-ES" dirty="0" err="1" smtClean="0"/>
              <a:t>trocets</a:t>
            </a:r>
            <a:r>
              <a:rPr lang="ca-ES" dirty="0" smtClean="0"/>
              <a:t> de poma, raïm,  panses, cereals secs, salsitxes, mantega, Crispetes , nous, llavors, dolços  i verdures crues.</a:t>
            </a:r>
          </a:p>
          <a:p>
            <a:r>
              <a:rPr lang="ca-ES" dirty="0" smtClean="0"/>
              <a:t>Se li pot donar rovells d’ou de 3 a 4 vegades per setmana. </a:t>
            </a:r>
          </a:p>
          <a:p>
            <a:r>
              <a:rPr lang="ca-ES" dirty="0" smtClean="0"/>
              <a:t>Oferir-li petites quantitats de formatge, mató i iogurt, però no llet de vaca.</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sz="2000" b="1" u="sng" dirty="0" smtClean="0"/>
              <a:t>Alimentació solida: </a:t>
            </a:r>
            <a:r>
              <a:rPr lang="ca-ES" sz="2400" b="1" u="sng" dirty="0" smtClean="0"/>
              <a:t>Què es el </a:t>
            </a:r>
            <a:r>
              <a:rPr lang="ca-ES" sz="2400" b="1" u="sng" dirty="0" err="1" smtClean="0"/>
              <a:t>Baby</a:t>
            </a:r>
            <a:r>
              <a:rPr lang="ca-ES" sz="2400" b="1" u="sng" dirty="0" smtClean="0"/>
              <a:t> Led </a:t>
            </a:r>
            <a:r>
              <a:rPr lang="ca-ES" sz="2400" b="1" u="sng" dirty="0" err="1" smtClean="0"/>
              <a:t>Weaning</a:t>
            </a:r>
            <a:r>
              <a:rPr lang="ca-ES" sz="2400" b="1" u="sng" dirty="0" smtClean="0"/>
              <a:t>?</a:t>
            </a:r>
            <a:br>
              <a:rPr lang="ca-ES" sz="2400" b="1" u="sng" dirty="0" smtClean="0"/>
            </a:br>
            <a:endParaRPr lang="ca-ES" sz="2400" b="1" u="sng" dirty="0"/>
          </a:p>
        </p:txBody>
      </p:sp>
      <p:sp>
        <p:nvSpPr>
          <p:cNvPr id="3" name="2 Marcador de contenido"/>
          <p:cNvSpPr>
            <a:spLocks noGrp="1"/>
          </p:cNvSpPr>
          <p:nvPr>
            <p:ph sz="quarter" idx="1"/>
          </p:nvPr>
        </p:nvSpPr>
        <p:spPr/>
        <p:txBody>
          <a:bodyPr>
            <a:normAutofit/>
          </a:bodyPr>
          <a:lstStyle/>
          <a:p>
            <a:r>
              <a:rPr lang="ca-ES" b="1" dirty="0" err="1" smtClean="0"/>
              <a:t>Baby-Led</a:t>
            </a:r>
            <a:r>
              <a:rPr lang="ca-ES" b="1" dirty="0" smtClean="0"/>
              <a:t> </a:t>
            </a:r>
            <a:r>
              <a:rPr lang="ca-ES" b="1" dirty="0" err="1" smtClean="0"/>
              <a:t>Weaning</a:t>
            </a:r>
            <a:r>
              <a:rPr lang="ca-ES" b="1" dirty="0" smtClean="0"/>
              <a:t>, el mètode de moda en Alimentación infantil </a:t>
            </a:r>
          </a:p>
          <a:p>
            <a:r>
              <a:rPr lang="ca-ES" b="1" dirty="0" smtClean="0"/>
              <a:t>Es una </a:t>
            </a:r>
            <a:r>
              <a:rPr lang="ca-ES" dirty="0" smtClean="0"/>
              <a:t>alimentació complementaria a demanda. Es incorporar els sòlids en la alimentació del nadó sense passar per la fase de purés i farinetes, és el propi nadó qui s’ alimenta por sí mateix utilitzant les mans. </a:t>
            </a:r>
          </a:p>
          <a:p>
            <a:r>
              <a:rPr lang="ca-ES" dirty="0" smtClean="0"/>
              <a:t>No substitueix a la lactància materna  (o llet de fórmula)</a:t>
            </a:r>
            <a:endParaRPr lang="ca-ES"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u="sng" dirty="0" smtClean="0"/>
              <a:t>El BLW</a:t>
            </a:r>
            <a:endParaRPr lang="es-ES" u="sng" dirty="0"/>
          </a:p>
        </p:txBody>
      </p:sp>
      <p:sp>
        <p:nvSpPr>
          <p:cNvPr id="3" name="2 Marcador de contenido"/>
          <p:cNvSpPr>
            <a:spLocks noGrp="1"/>
          </p:cNvSpPr>
          <p:nvPr>
            <p:ph sz="quarter" idx="1"/>
          </p:nvPr>
        </p:nvSpPr>
        <p:spPr/>
        <p:txBody>
          <a:bodyPr>
            <a:normAutofit fontScale="92500" lnSpcReduction="10000"/>
          </a:bodyPr>
          <a:lstStyle/>
          <a:p>
            <a:r>
              <a:rPr lang="ca-ES" dirty="0" smtClean="0"/>
              <a:t>El BLW es un enfocament d’ incorporació de la alimentació complementaria en els bebès (quan comencen a ingerir aliments diferents de la llet) </a:t>
            </a:r>
          </a:p>
          <a:p>
            <a:r>
              <a:rPr lang="ca-ES" dirty="0" smtClean="0"/>
              <a:t> Es bassa en no donar-li aliments triturats, en farinetes o en puré, sinó oferir-li des d’un principi els aliments en la seva textura original, tova </a:t>
            </a:r>
            <a:r>
              <a:rPr lang="ca-ES" dirty="0" smtClean="0"/>
              <a:t>i</a:t>
            </a:r>
            <a:r>
              <a:rPr lang="ca-ES" dirty="0" smtClean="0"/>
              <a:t> no donar-li  de menjar a la boca, sinó permetre que sigui el nadó el que s'emporti  els aliments a la boca por sí sol, assegut a la taula com un membre de la família,menjant el mateix menjar que la resta de la família (amb adaptacions menors de textura, si fos necessari) mentre es continua con la lactància materna a demanda.</a:t>
            </a:r>
            <a:endParaRPr lang="ca-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continuació</a:t>
            </a:r>
            <a:endParaRPr lang="ca-ES" dirty="0"/>
          </a:p>
        </p:txBody>
      </p:sp>
      <p:sp>
        <p:nvSpPr>
          <p:cNvPr id="3" name="2 Marcador de contenido"/>
          <p:cNvSpPr>
            <a:spLocks noGrp="1"/>
          </p:cNvSpPr>
          <p:nvPr>
            <p:ph sz="quarter" idx="1"/>
          </p:nvPr>
        </p:nvSpPr>
        <p:spPr/>
        <p:txBody>
          <a:bodyPr/>
          <a:lstStyle/>
          <a:p>
            <a:r>
              <a:rPr lang="ca-ES" dirty="0" smtClean="0"/>
              <a:t>El BLW es comença al voltant dels 6 mesos quan el bebè mostra les senyals de desenvolupament motor necessàries: </a:t>
            </a:r>
          </a:p>
          <a:p>
            <a:r>
              <a:rPr lang="ca-ES" dirty="0" smtClean="0"/>
              <a:t>Seu (amb suport) i manté el cap dret, coordina ulls, mans i boca per a  mirar l ‘aliment, agafar-lo amb les mans i portar-lo a la boca, </a:t>
            </a:r>
          </a:p>
          <a:p>
            <a:r>
              <a:rPr lang="ca-ES" dirty="0" smtClean="0"/>
              <a:t>Ha perdut el reflex d’ extrusió (no empeny instintivament cap a  fora amb la llengua qualsevol cosa que es fiqui a la boca).</a:t>
            </a:r>
            <a:endParaRPr lang="ca-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ca-ES" sz="2400" b="1" u="sng" dirty="0" smtClean="0"/>
              <a:t>Cóm apliquem el </a:t>
            </a:r>
            <a:r>
              <a:rPr lang="ca-ES" sz="2400" b="1" u="sng" dirty="0" err="1" smtClean="0"/>
              <a:t>BLW</a:t>
            </a:r>
            <a:r>
              <a:rPr lang="ca-ES" sz="2400" b="1" u="sng" dirty="0" smtClean="0"/>
              <a:t>.</a:t>
            </a:r>
            <a:br>
              <a:rPr lang="ca-ES" sz="2400" b="1" u="sng" dirty="0" smtClean="0"/>
            </a:br>
            <a:endParaRPr lang="ca-ES" sz="2400" u="sng" dirty="0"/>
          </a:p>
        </p:txBody>
      </p:sp>
      <p:sp>
        <p:nvSpPr>
          <p:cNvPr id="3" name="2 Marcador de contenido"/>
          <p:cNvSpPr>
            <a:spLocks noGrp="1"/>
          </p:cNvSpPr>
          <p:nvPr>
            <p:ph sz="quarter" idx="1"/>
          </p:nvPr>
        </p:nvSpPr>
        <p:spPr/>
        <p:txBody>
          <a:bodyPr>
            <a:normAutofit/>
          </a:bodyPr>
          <a:lstStyle/>
          <a:p>
            <a:r>
              <a:rPr lang="ca-ES" b="1" dirty="0" smtClean="0"/>
              <a:t>Als 6 mesos</a:t>
            </a:r>
          </a:p>
          <a:p>
            <a:r>
              <a:rPr lang="ca-ES" dirty="0" smtClean="0"/>
              <a:t>Comencem  el BLW  als 6 mesos. Al principi només  un dinar sòlid al dia.</a:t>
            </a:r>
          </a:p>
          <a:p>
            <a:r>
              <a:rPr lang="ca-ES" b="1" dirty="0" smtClean="0"/>
              <a:t>Se li ofereix verdures</a:t>
            </a:r>
            <a:r>
              <a:rPr lang="ca-ES" dirty="0" smtClean="0"/>
              <a:t> al vapor: patates, pastanagues ceba, </a:t>
            </a:r>
            <a:r>
              <a:rPr lang="ca-ES" dirty="0" err="1" smtClean="0"/>
              <a:t>brocoli</a:t>
            </a:r>
            <a:r>
              <a:rPr lang="ca-ES" dirty="0" smtClean="0"/>
              <a:t>, carbassa, mongeta verda, carbassó,  </a:t>
            </a:r>
            <a:r>
              <a:rPr lang="ca-ES" b="1" dirty="0" smtClean="0"/>
              <a:t>fruita</a:t>
            </a:r>
            <a:r>
              <a:rPr lang="ca-ES" dirty="0" smtClean="0"/>
              <a:t>: suc de taronja, poma, pera, plàtan, tomàquet (sense pell i sense llavors), avocat,  </a:t>
            </a:r>
            <a:r>
              <a:rPr lang="ca-ES" b="1" dirty="0" smtClean="0"/>
              <a:t>cereals</a:t>
            </a:r>
            <a:r>
              <a:rPr lang="ca-ES" dirty="0" smtClean="0"/>
              <a:t>: quinoa, </a:t>
            </a:r>
            <a:r>
              <a:rPr lang="ca-ES" dirty="0" err="1" smtClean="0"/>
              <a:t>mijo</a:t>
            </a:r>
            <a:r>
              <a:rPr lang="ca-ES" dirty="0" smtClean="0"/>
              <a:t>, arròs blanc i </a:t>
            </a:r>
            <a:r>
              <a:rPr lang="ca-ES" b="1" dirty="0" smtClean="0"/>
              <a:t>carn</a:t>
            </a:r>
            <a:r>
              <a:rPr lang="ca-ES" dirty="0" smtClean="0"/>
              <a:t>: pollastre.</a:t>
            </a:r>
          </a:p>
          <a:p>
            <a:r>
              <a:rPr lang="ca-ES" dirty="0" smtClean="0"/>
              <a:t>Oferir-li  en els dinars  aigua en un got de dos ases</a:t>
            </a:r>
          </a:p>
          <a:p>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fontScale="70000" lnSpcReduction="20000"/>
          </a:bodyPr>
          <a:lstStyle/>
          <a:p>
            <a:pPr>
              <a:buNone/>
            </a:pPr>
            <a:r>
              <a:rPr lang="ca-ES" b="1" dirty="0" smtClean="0"/>
              <a:t>Als 7 mesos</a:t>
            </a:r>
          </a:p>
          <a:p>
            <a:r>
              <a:rPr lang="ca-ES" dirty="0" smtClean="0"/>
              <a:t>Comencem a fer dos menjades diàries, el dinar i el sopar  Per a al esmorzar i el berenar, lactància materna a demanda.</a:t>
            </a:r>
            <a:br>
              <a:rPr lang="ca-ES" dirty="0" smtClean="0"/>
            </a:br>
            <a:r>
              <a:rPr lang="ca-ES" dirty="0" smtClean="0"/>
              <a:t>Li continuem  donant verdures cuites al vapor i a la planxa: coliflor, albergínia, pebrots… Mes </a:t>
            </a:r>
            <a:r>
              <a:rPr lang="ca-ES" b="1" dirty="0" smtClean="0"/>
              <a:t>fruita</a:t>
            </a:r>
            <a:r>
              <a:rPr lang="ca-ES" dirty="0" smtClean="0"/>
              <a:t> de temporada: meló, síndria, llimona.</a:t>
            </a:r>
            <a:br>
              <a:rPr lang="ca-ES" dirty="0" smtClean="0"/>
            </a:br>
            <a:r>
              <a:rPr lang="ca-ES" dirty="0" smtClean="0"/>
              <a:t>Els </a:t>
            </a:r>
            <a:r>
              <a:rPr lang="ca-ES" b="1" dirty="0" smtClean="0"/>
              <a:t>cereals amb gluten</a:t>
            </a:r>
            <a:r>
              <a:rPr lang="ca-ES" dirty="0" smtClean="0"/>
              <a:t>: ordi, avena, pa sense sal, macarrons integrals i de </a:t>
            </a:r>
            <a:r>
              <a:rPr lang="ca-ES" b="1" dirty="0" smtClean="0"/>
              <a:t>carn</a:t>
            </a:r>
            <a:r>
              <a:rPr lang="ca-ES" dirty="0" smtClean="0"/>
              <a:t>: la vedella.</a:t>
            </a:r>
          </a:p>
          <a:p>
            <a:pPr>
              <a:buNone/>
            </a:pPr>
            <a:r>
              <a:rPr lang="ca-ES" b="1" dirty="0" smtClean="0"/>
              <a:t>Als 8 mesos</a:t>
            </a:r>
          </a:p>
          <a:p>
            <a:r>
              <a:rPr lang="ca-ES" dirty="0" smtClean="0"/>
              <a:t>Comença a fer 4 menjades al dia. En unes menja mes, en altres menys.</a:t>
            </a:r>
            <a:br>
              <a:rPr lang="ca-ES" dirty="0" smtClean="0"/>
            </a:br>
            <a:r>
              <a:rPr lang="ca-ES" dirty="0" smtClean="0"/>
              <a:t>Comença  a provar plats mes elaborats,no només  aliments per separat.</a:t>
            </a:r>
            <a:br>
              <a:rPr lang="ca-ES" dirty="0" smtClean="0"/>
            </a:br>
            <a:r>
              <a:rPr lang="ca-ES" dirty="0" smtClean="0"/>
              <a:t>Afegir  el </a:t>
            </a:r>
            <a:r>
              <a:rPr lang="ca-ES" b="1" dirty="0" smtClean="0"/>
              <a:t>peix</a:t>
            </a:r>
            <a:r>
              <a:rPr lang="ca-ES" dirty="0" smtClean="0"/>
              <a:t>, l ‘all, la llet de coco, el curri, l’ </a:t>
            </a:r>
            <a:r>
              <a:rPr lang="ca-ES" dirty="0" err="1" smtClean="0"/>
              <a:t>orègan</a:t>
            </a:r>
            <a:r>
              <a:rPr lang="ca-ES" dirty="0" smtClean="0"/>
              <a:t> i l’ ou (primer la clara sola, i desprès tot l’ ou).Continuar amb la  introducció de mes </a:t>
            </a:r>
            <a:r>
              <a:rPr lang="ca-ES" b="1" dirty="0" smtClean="0"/>
              <a:t>fruites</a:t>
            </a:r>
            <a:r>
              <a:rPr lang="ca-ES" dirty="0" smtClean="0"/>
              <a:t>: Figues,</a:t>
            </a:r>
            <a:r>
              <a:rPr lang="ca-ES" dirty="0" err="1" smtClean="0"/>
              <a:t>pressec</a:t>
            </a:r>
            <a:r>
              <a:rPr lang="ca-ES" dirty="0" smtClean="0"/>
              <a:t>, cireres.</a:t>
            </a:r>
          </a:p>
          <a:p>
            <a:pPr>
              <a:buNone/>
            </a:pPr>
            <a:r>
              <a:rPr lang="ca-ES" b="1" dirty="0" smtClean="0"/>
              <a:t>A partir de los 9 meses</a:t>
            </a:r>
            <a:r>
              <a:rPr lang="ca-ES" dirty="0" smtClean="0"/>
              <a:t>, ja menja dinars mes elaborats.</a:t>
            </a:r>
          </a:p>
          <a:p>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142852"/>
            <a:ext cx="8534400" cy="844700"/>
          </a:xfrm>
        </p:spPr>
        <p:txBody>
          <a:bodyPr>
            <a:normAutofit fontScale="90000"/>
          </a:bodyPr>
          <a:lstStyle/>
          <a:p>
            <a:r>
              <a:rPr lang="es-ES" sz="2700" b="1" u="sng" dirty="0" smtClean="0"/>
              <a:t/>
            </a:r>
            <a:br>
              <a:rPr lang="es-ES" sz="2700" b="1" u="sng" dirty="0" smtClean="0"/>
            </a:br>
            <a:r>
              <a:rPr lang="ca-ES" sz="2200" b="1" u="sng" dirty="0" smtClean="0"/>
              <a:t>Beneficis que aporta el BLW </a:t>
            </a:r>
            <a:r>
              <a:rPr lang="ca-ES" b="1" dirty="0" smtClean="0"/>
              <a:t/>
            </a:r>
            <a:br>
              <a:rPr lang="ca-ES" b="1" dirty="0" smtClean="0"/>
            </a:br>
            <a:endParaRPr lang="ca-ES" dirty="0"/>
          </a:p>
        </p:txBody>
      </p:sp>
      <p:sp>
        <p:nvSpPr>
          <p:cNvPr id="3" name="2 Marcador de contenido"/>
          <p:cNvSpPr>
            <a:spLocks noGrp="1"/>
          </p:cNvSpPr>
          <p:nvPr>
            <p:ph sz="quarter" idx="1"/>
          </p:nvPr>
        </p:nvSpPr>
        <p:spPr/>
        <p:txBody>
          <a:bodyPr>
            <a:normAutofit lnSpcReduction="10000"/>
          </a:bodyPr>
          <a:lstStyle/>
          <a:p>
            <a:r>
              <a:rPr lang="ca-ES" dirty="0" smtClean="0"/>
              <a:t>El nadó acaptarà mes varietat d’aliments.</a:t>
            </a:r>
          </a:p>
          <a:p>
            <a:r>
              <a:rPr lang="ca-ES" dirty="0" smtClean="0"/>
              <a:t>Es continua amb la lactància materna a demanda. </a:t>
            </a:r>
          </a:p>
          <a:p>
            <a:r>
              <a:rPr lang="ca-ES" dirty="0" smtClean="0"/>
              <a:t>El nadó progressivament va menjant mes aliments sòlids i disminuint les preses de llet. No es complementa amb res mes que amb llet materna, o  artificial.</a:t>
            </a:r>
          </a:p>
          <a:p>
            <a:r>
              <a:rPr lang="ca-ES" dirty="0" smtClean="0"/>
              <a:t>S’incorporen tot tipus d’aliment . Ha de ser variat </a:t>
            </a:r>
          </a:p>
          <a:p>
            <a:r>
              <a:rPr lang="ca-ES" dirty="0" smtClean="0"/>
              <a:t>Oferir-li aliments de cada grup al menys en dos de les menjades principals: vegetals, aliment ric en ferro, aliment ric en amido, aliment ric en grasses i fruita.</a:t>
            </a:r>
            <a:endParaRPr lang="ca-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6 mesos</a:t>
            </a:r>
            <a:endParaRPr lang="ca-ES" dirty="0"/>
          </a:p>
        </p:txBody>
      </p:sp>
      <p:sp>
        <p:nvSpPr>
          <p:cNvPr id="3" name="2 Marcador de contenido"/>
          <p:cNvSpPr>
            <a:spLocks noGrp="1"/>
          </p:cNvSpPr>
          <p:nvPr>
            <p:ph sz="quarter" idx="1"/>
          </p:nvPr>
        </p:nvSpPr>
        <p:spPr/>
        <p:txBody>
          <a:bodyPr>
            <a:normAutofit/>
          </a:bodyPr>
          <a:lstStyle/>
          <a:p>
            <a:r>
              <a:rPr lang="ca-ES" dirty="0" smtClean="0"/>
              <a:t>A partir de los 6 mesos , es produeix </a:t>
            </a:r>
            <a:r>
              <a:rPr lang="ca-ES" b="1" dirty="0" smtClean="0"/>
              <a:t>un dels canvis principals en l’alimentació del nadó</a:t>
            </a:r>
            <a:r>
              <a:rPr lang="ca-ES" dirty="0" smtClean="0"/>
              <a:t>. Es tracta d’ una alimentació que complementa a la lactància, ja sigui materna o artificial</a:t>
            </a:r>
            <a:r>
              <a:rPr lang="es-ES" dirty="0" smtClean="0"/>
              <a:t>.</a:t>
            </a:r>
          </a:p>
          <a:p>
            <a:r>
              <a:rPr lang="ca-ES" b="1" dirty="0" smtClean="0"/>
              <a:t>No tots els nadons estan preparats per  l’ inici de l’ alimentació complementaria al mateix temps</a:t>
            </a:r>
            <a:r>
              <a:rPr lang="ca-ES" dirty="0" smtClean="0"/>
              <a:t>. Per això, s’ha d’ </a:t>
            </a:r>
            <a:r>
              <a:rPr lang="ca-ES" b="1" dirty="0" smtClean="0"/>
              <a:t>oferir nous aliments</a:t>
            </a:r>
            <a:r>
              <a:rPr lang="ca-ES" dirty="0" smtClean="0"/>
              <a:t> sense obligar al nadó ni forçar-lo.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Autofit/>
          </a:bodyPr>
          <a:lstStyle/>
          <a:p>
            <a:r>
              <a:rPr lang="ca-ES" sz="2800" dirty="0" smtClean="0"/>
              <a:t>S’aguanta assegut  sense ajuda</a:t>
            </a:r>
          </a:p>
          <a:p>
            <a:r>
              <a:rPr lang="ca-ES" sz="2800" dirty="0" smtClean="0"/>
              <a:t>Ha perdut el reflex de extrusió, es a dir, que no escup ni empeny amb la llengua els  aliments quan toquen la seva boca</a:t>
            </a:r>
          </a:p>
          <a:p>
            <a:r>
              <a:rPr lang="ca-ES" sz="2800" dirty="0" smtClean="0"/>
              <a:t>S’interessa per aquells aliments que veu al seu voltant.</a:t>
            </a:r>
          </a:p>
          <a:p>
            <a:r>
              <a:rPr lang="ca-ES" sz="2800" dirty="0" smtClean="0"/>
              <a:t>Començar a oferir-li al nadó altre tipus d’aliments, como per exemple  fruita o cereals, incorporant els cereals amb gluten poc a poc.</a:t>
            </a:r>
            <a:endParaRPr lang="ca-ES" sz="2800" dirty="0"/>
          </a:p>
        </p:txBody>
      </p:sp>
      <p:sp>
        <p:nvSpPr>
          <p:cNvPr id="5" name="1 Título"/>
          <p:cNvSpPr>
            <a:spLocks noGrp="1"/>
          </p:cNvSpPr>
          <p:nvPr>
            <p:ph type="title"/>
          </p:nvPr>
        </p:nvSpPr>
        <p:spPr>
          <a:xfrm>
            <a:off x="301752" y="285728"/>
            <a:ext cx="8534400" cy="1000132"/>
          </a:xfrm>
        </p:spPr>
        <p:txBody>
          <a:bodyPr>
            <a:normAutofit fontScale="90000"/>
          </a:bodyPr>
          <a:lstStyle/>
          <a:p>
            <a:r>
              <a:rPr lang="ca-ES" sz="1600" dirty="0" smtClean="0"/>
              <a:t> </a:t>
            </a:r>
            <a:br>
              <a:rPr lang="ca-ES" sz="1600" dirty="0" smtClean="0"/>
            </a:br>
            <a:r>
              <a:rPr lang="ca-ES" sz="1600" dirty="0" smtClean="0"/>
              <a:t/>
            </a:r>
            <a:br>
              <a:rPr lang="ca-ES" sz="1600" dirty="0" smtClean="0"/>
            </a:br>
            <a:r>
              <a:rPr lang="ca-ES" sz="1600" dirty="0" smtClean="0"/>
              <a:t/>
            </a:r>
            <a:br>
              <a:rPr lang="ca-ES" sz="1600" dirty="0" smtClean="0"/>
            </a:br>
            <a:r>
              <a:rPr lang="ca-ES" sz="1600" dirty="0" smtClean="0"/>
              <a:t/>
            </a:r>
            <a:br>
              <a:rPr lang="ca-ES" sz="1600" dirty="0" smtClean="0"/>
            </a:br>
            <a:r>
              <a:rPr lang="ca-ES" sz="1600" dirty="0" smtClean="0"/>
              <a:t/>
            </a:r>
            <a:br>
              <a:rPr lang="ca-ES" sz="1600" dirty="0" smtClean="0"/>
            </a:br>
            <a:r>
              <a:rPr lang="ca-ES" sz="2200" b="1" dirty="0" smtClean="0"/>
              <a:t>Senyals</a:t>
            </a:r>
            <a:r>
              <a:rPr lang="ca-ES" sz="2200" dirty="0" smtClean="0"/>
              <a:t> </a:t>
            </a:r>
            <a:r>
              <a:rPr lang="ca-ES" sz="1600" dirty="0" smtClean="0"/>
              <a:t>que indiquen que el nadó ja està preparat per a  iniciar l’ alimentació </a:t>
            </a:r>
            <a:br>
              <a:rPr lang="ca-ES" sz="1600" dirty="0" smtClean="0"/>
            </a:br>
            <a:r>
              <a:rPr lang="ca-ES" sz="1600" dirty="0" smtClean="0"/>
              <a:t>complementaria son:</a:t>
            </a:r>
            <a:r>
              <a:rPr lang="ca-ES" dirty="0" smtClean="0"/>
              <a:t/>
            </a:r>
            <a:br>
              <a:rPr lang="ca-ES" dirty="0" smtClean="0"/>
            </a:b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ca-ES" sz="2400" b="1" u="sng" dirty="0" smtClean="0"/>
              <a:t>Cóm introduir els aliments?</a:t>
            </a:r>
            <a:br>
              <a:rPr lang="ca-ES" sz="2400" b="1" u="sng" dirty="0" smtClean="0"/>
            </a:br>
            <a:endParaRPr lang="ca-ES" sz="2400" u="sng" dirty="0"/>
          </a:p>
        </p:txBody>
      </p:sp>
      <p:sp>
        <p:nvSpPr>
          <p:cNvPr id="3" name="2 Marcador de contenido"/>
          <p:cNvSpPr>
            <a:spLocks noGrp="1"/>
          </p:cNvSpPr>
          <p:nvPr>
            <p:ph sz="quarter" idx="1"/>
          </p:nvPr>
        </p:nvSpPr>
        <p:spPr/>
        <p:txBody>
          <a:bodyPr/>
          <a:lstStyle/>
          <a:p>
            <a:r>
              <a:rPr lang="ca-ES" b="1" dirty="0" smtClean="0"/>
              <a:t>Oferir-los de un en un</a:t>
            </a:r>
            <a:r>
              <a:rPr lang="ca-ES" dirty="0" smtClean="0"/>
              <a:t>, esperant al menys 3 </a:t>
            </a:r>
            <a:r>
              <a:rPr lang="ca-ES" dirty="0" err="1" smtClean="0"/>
              <a:t>díes</a:t>
            </a:r>
            <a:r>
              <a:rPr lang="ca-ES" dirty="0" smtClean="0"/>
              <a:t> abans d’ introduir un de nou, per a  observar possibles reaccions, intoleràncies o al·lèrgies. </a:t>
            </a:r>
          </a:p>
          <a:p>
            <a:r>
              <a:rPr lang="ca-ES" b="1" dirty="0" smtClean="0"/>
              <a:t>Es cuinen  els aliments de la forma més sana possible</a:t>
            </a:r>
            <a:r>
              <a:rPr lang="ca-ES" dirty="0" smtClean="0"/>
              <a:t> (al vapor, bullits o a la planxa) y donar-los o be triturats (en forma de cremes o purés) o be a petits  trossos o xafats amb  una forquilla, depenent de cada nen. Evita l'ús de sal i afegeix  un cullerada d’oli d’ oliva.</a:t>
            </a:r>
            <a:endParaRPr lang="ca-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Continuació</a:t>
            </a:r>
            <a:endParaRPr lang="ca-ES" dirty="0"/>
          </a:p>
        </p:txBody>
      </p:sp>
      <p:sp>
        <p:nvSpPr>
          <p:cNvPr id="3" name="2 Marcador de contenido"/>
          <p:cNvSpPr>
            <a:spLocks noGrp="1"/>
          </p:cNvSpPr>
          <p:nvPr>
            <p:ph sz="quarter" idx="1"/>
          </p:nvPr>
        </p:nvSpPr>
        <p:spPr/>
        <p:txBody>
          <a:bodyPr>
            <a:normAutofit fontScale="92500" lnSpcReduction="20000"/>
          </a:bodyPr>
          <a:lstStyle/>
          <a:p>
            <a:r>
              <a:rPr lang="ca-ES" b="1" dirty="0" smtClean="0"/>
              <a:t>Començar  pels cereals, fruites  i verdures</a:t>
            </a:r>
            <a:r>
              <a:rPr lang="ca-ES" dirty="0" smtClean="0"/>
              <a:t> als 6 mesos d’edat (a excepció de les de fulla verda, com les espinacs i les bledes, que es donen als  12 mesos); carns blanques (pollastre, xai, gall d’indi, conill…) al voltant dels 7 mesos; incorporar la vedella als 8 mesos i començar  amb  el peix blanc (lluç, llenguado, rap, etc.) sobre els 9 mesos. L’</a:t>
            </a:r>
            <a:r>
              <a:rPr lang="ca-ES" b="1" dirty="0" smtClean="0"/>
              <a:t> ou, les llegums i la let de vaca es recomana introduir-les a partir dels 12 mesos</a:t>
            </a:r>
            <a:r>
              <a:rPr lang="ca-ES" dirty="0" smtClean="0"/>
              <a:t>; els fruits vermells i fruits secs (sempre triturats, ja que poden causar ofegaments) als 18 mesos; i el marisc i altres crustacis als 2 anys d’edat. </a:t>
            </a:r>
          </a:p>
          <a:p>
            <a:r>
              <a:rPr lang="ca-ES" dirty="0" smtClean="0"/>
              <a:t>A l’hora de menjar es important que </a:t>
            </a:r>
            <a:r>
              <a:rPr lang="ca-ES" b="1" dirty="0" smtClean="0"/>
              <a:t>tota la </a:t>
            </a:r>
            <a:r>
              <a:rPr lang="ca-ES" b="1" dirty="0" err="1" smtClean="0"/>
              <a:t>familia</a:t>
            </a:r>
            <a:r>
              <a:rPr lang="ca-ES" b="1" dirty="0" smtClean="0"/>
              <a:t> s’impliqui i participi en aquesta rutina</a:t>
            </a:r>
            <a:r>
              <a:rPr lang="ca-ES" dirty="0" smtClean="0"/>
              <a:t> i se segui junta a la taula</a:t>
            </a:r>
            <a:endParaRPr lang="ca-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b="1" u="sng" dirty="0" smtClean="0"/>
              <a:t>Que no ha de menjar  un nadó de 6 mesos?</a:t>
            </a:r>
            <a:endParaRPr lang="ca-ES" b="1" u="sng" dirty="0"/>
          </a:p>
        </p:txBody>
      </p:sp>
      <p:sp>
        <p:nvSpPr>
          <p:cNvPr id="3" name="2 Marcador de contenido"/>
          <p:cNvSpPr>
            <a:spLocks noGrp="1"/>
          </p:cNvSpPr>
          <p:nvPr>
            <p:ph sz="quarter" idx="1"/>
          </p:nvPr>
        </p:nvSpPr>
        <p:spPr/>
        <p:txBody>
          <a:bodyPr/>
          <a:lstStyle/>
          <a:p>
            <a:r>
              <a:rPr lang="ca-ES" dirty="0" smtClean="0"/>
              <a:t>Peixos grans. ... </a:t>
            </a:r>
          </a:p>
          <a:p>
            <a:r>
              <a:rPr lang="ca-ES" dirty="0" smtClean="0"/>
              <a:t>Sal. ... </a:t>
            </a:r>
          </a:p>
          <a:p>
            <a:r>
              <a:rPr lang="ca-ES" dirty="0" smtClean="0"/>
              <a:t>Espinacs i bledes com a plat únic. ... </a:t>
            </a:r>
          </a:p>
          <a:p>
            <a:r>
              <a:rPr lang="ca-ES" dirty="0" smtClean="0"/>
              <a:t>Mel. ... </a:t>
            </a:r>
          </a:p>
          <a:p>
            <a:r>
              <a:rPr lang="ca-ES" dirty="0" smtClean="0"/>
              <a:t>Fruits secs sencers ... </a:t>
            </a:r>
          </a:p>
          <a:p>
            <a:r>
              <a:rPr lang="ca-ES" dirty="0" smtClean="0"/>
              <a:t>Aliments baixos en grassa, desnatats ... </a:t>
            </a:r>
          </a:p>
          <a:p>
            <a:r>
              <a:rPr lang="ca-ES" dirty="0" smtClean="0"/>
              <a:t>Llet sencera i els seus  derivats ... </a:t>
            </a:r>
          </a:p>
          <a:p>
            <a:r>
              <a:rPr lang="ca-ES" dirty="0" smtClean="0"/>
              <a:t>Carn, Peix i ou poc fet.</a:t>
            </a:r>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sz="2400" b="1" u="sng" dirty="0" smtClean="0"/>
              <a:t>Quantes vegades al dia ha de menjar un nadó de 6 mesos</a:t>
            </a:r>
            <a:endParaRPr lang="ca-ES" sz="2400" b="1" u="sng" dirty="0"/>
          </a:p>
        </p:txBody>
      </p:sp>
      <p:sp>
        <p:nvSpPr>
          <p:cNvPr id="3" name="2 Marcador de contenido"/>
          <p:cNvSpPr>
            <a:spLocks noGrp="1"/>
          </p:cNvSpPr>
          <p:nvPr>
            <p:ph sz="quarter" idx="1"/>
          </p:nvPr>
        </p:nvSpPr>
        <p:spPr/>
        <p:txBody>
          <a:bodyPr/>
          <a:lstStyle/>
          <a:p>
            <a:r>
              <a:rPr lang="ca-ES" dirty="0" smtClean="0"/>
              <a:t>Es recomana incloure carns i ou 2 - 3 </a:t>
            </a:r>
            <a:r>
              <a:rPr lang="ca-ES" b="1" dirty="0" smtClean="0"/>
              <a:t>vegades</a:t>
            </a:r>
            <a:r>
              <a:rPr lang="ca-ES" dirty="0" smtClean="0"/>
              <a:t> per setmana; peixos i llegums 1- 2 </a:t>
            </a:r>
            <a:r>
              <a:rPr lang="ca-ES" b="1" dirty="0" smtClean="0"/>
              <a:t>vegades</a:t>
            </a:r>
            <a:r>
              <a:rPr lang="ca-ES" dirty="0" smtClean="0"/>
              <a:t> per setmana i fruites i verdures </a:t>
            </a:r>
            <a:r>
              <a:rPr lang="ca-ES" b="1" dirty="0" smtClean="0"/>
              <a:t>diàriament</a:t>
            </a:r>
            <a:r>
              <a:rPr lang="ca-ES" dirty="0" smtClean="0"/>
              <a:t>. </a:t>
            </a:r>
          </a:p>
          <a:p>
            <a:r>
              <a:rPr lang="ca-ES" dirty="0" smtClean="0"/>
              <a:t>Es pot donar llet de vaca fluida semi descremada. </a:t>
            </a:r>
          </a:p>
          <a:p>
            <a:r>
              <a:rPr lang="ca-ES" dirty="0" smtClean="0"/>
              <a:t>S’ha </a:t>
            </a:r>
            <a:r>
              <a:rPr lang="ca-ES" b="1" dirty="0" smtClean="0"/>
              <a:t>de</a:t>
            </a:r>
            <a:r>
              <a:rPr lang="ca-ES" dirty="0" smtClean="0"/>
              <a:t> limitar els cereals i el sucre si hi ha tendència al sobrepès i a l’ obesitat</a:t>
            </a:r>
            <a:r>
              <a:rPr lang="es-ES" dirty="0" smtClean="0"/>
              <a:t>.</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Dels 6-8 mesos</a:t>
            </a:r>
            <a:endParaRPr lang="ca-ES" dirty="0"/>
          </a:p>
        </p:txBody>
      </p:sp>
      <p:sp>
        <p:nvSpPr>
          <p:cNvPr id="3" name="2 Marcador de contenido"/>
          <p:cNvSpPr>
            <a:spLocks noGrp="1"/>
          </p:cNvSpPr>
          <p:nvPr>
            <p:ph sz="quarter" idx="1"/>
          </p:nvPr>
        </p:nvSpPr>
        <p:spPr/>
        <p:txBody>
          <a:bodyPr>
            <a:normAutofit fontScale="85000" lnSpcReduction="10000"/>
          </a:bodyPr>
          <a:lstStyle/>
          <a:p>
            <a:r>
              <a:rPr lang="ca-ES" dirty="0" smtClean="0"/>
              <a:t>No donar-li   mel. Pot contenir bactèries que poden causar botulisme, una malaltia  greu.</a:t>
            </a:r>
          </a:p>
          <a:p>
            <a:r>
              <a:rPr lang="ca-ES" dirty="0" smtClean="0"/>
              <a:t>Evitar la  llet</a:t>
            </a:r>
            <a:r>
              <a:rPr lang="ca-ES" dirty="0" smtClean="0">
                <a:hlinkClick r:id="rId2"/>
              </a:rPr>
              <a:t> de vaca</a:t>
            </a:r>
            <a:r>
              <a:rPr lang="ca-ES" dirty="0" smtClean="0"/>
              <a:t> fins a 1 any. Poden tenir  dificultat per a digerir aquesta llet.</a:t>
            </a:r>
          </a:p>
          <a:p>
            <a:r>
              <a:rPr lang="ca-ES" dirty="0" smtClean="0"/>
              <a:t>Utilitzar una cullereta petita per a l’alimentació.</a:t>
            </a:r>
          </a:p>
          <a:p>
            <a:r>
              <a:rPr lang="ca-ES" dirty="0" smtClean="0"/>
              <a:t>Començar a donar-li  aigua entre els dinars.</a:t>
            </a:r>
          </a:p>
          <a:p>
            <a:r>
              <a:rPr lang="ca-ES" dirty="0" smtClean="0"/>
              <a:t>Sol oferir-li  aliments nous quan tingui gana.</a:t>
            </a:r>
          </a:p>
          <a:p>
            <a:r>
              <a:rPr lang="ca-ES" dirty="0" smtClean="0"/>
              <a:t>Introduir  nous aliments un a la vegada, esperant de 2 a 3 dies entre ells. Així es pot veure  si hi ha reaccions al·lèrgiques. </a:t>
            </a:r>
          </a:p>
          <a:p>
            <a:r>
              <a:rPr lang="ca-ES" dirty="0" smtClean="0"/>
              <a:t>Evitar aliments amb sal o sucre agregats</a:t>
            </a:r>
          </a:p>
          <a:p>
            <a:r>
              <a:rPr lang="ca-ES" dirty="0" smtClean="0"/>
              <a:t>Els envasos oberts d’aliments per al nadó s’han de tapar i s’han de guardar en un refrigerador durant no mes de 2 dies</a:t>
            </a:r>
            <a:r>
              <a:rPr lang="es-ES" dirty="0" smtClean="0"/>
              <a:t>. </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b="1" dirty="0" smtClean="0"/>
              <a:t>Dels 8 a 12 mesos</a:t>
            </a:r>
            <a:endParaRPr lang="ca-ES" dirty="0"/>
          </a:p>
        </p:txBody>
      </p:sp>
      <p:sp>
        <p:nvSpPr>
          <p:cNvPr id="3" name="2 Marcador de contenido"/>
          <p:cNvSpPr>
            <a:spLocks noGrp="1"/>
          </p:cNvSpPr>
          <p:nvPr>
            <p:ph sz="quarter" idx="1"/>
          </p:nvPr>
        </p:nvSpPr>
        <p:spPr/>
        <p:txBody>
          <a:bodyPr>
            <a:normAutofit lnSpcReduction="10000"/>
          </a:bodyPr>
          <a:lstStyle/>
          <a:p>
            <a:r>
              <a:rPr lang="ca-ES" dirty="0" smtClean="0"/>
              <a:t>Verdures cuites  suaus</a:t>
            </a:r>
          </a:p>
          <a:p>
            <a:r>
              <a:rPr lang="ca-ES" dirty="0" smtClean="0"/>
              <a:t>Fruites rentades i pelades</a:t>
            </a:r>
          </a:p>
          <a:p>
            <a:r>
              <a:rPr lang="ca-ES" dirty="0" smtClean="0"/>
              <a:t>Galetes </a:t>
            </a:r>
            <a:r>
              <a:rPr lang="ca-ES" dirty="0" err="1" smtClean="0"/>
              <a:t>Graham</a:t>
            </a:r>
            <a:endParaRPr lang="ca-ES" dirty="0" smtClean="0"/>
          </a:p>
          <a:p>
            <a:r>
              <a:rPr lang="ca-ES" dirty="0" smtClean="0"/>
              <a:t>Tustades </a:t>
            </a:r>
            <a:r>
              <a:rPr lang="ca-ES" dirty="0" err="1" smtClean="0"/>
              <a:t>Melba</a:t>
            </a:r>
            <a:endParaRPr lang="ca-ES" dirty="0" smtClean="0"/>
          </a:p>
          <a:p>
            <a:r>
              <a:rPr lang="ca-ES" dirty="0" smtClean="0"/>
              <a:t>Fideus </a:t>
            </a:r>
          </a:p>
          <a:p>
            <a:r>
              <a:rPr lang="ca-ES" dirty="0" smtClean="0"/>
              <a:t>També es poden introduir aliments per a la dentició, tales como:</a:t>
            </a:r>
          </a:p>
          <a:p>
            <a:r>
              <a:rPr lang="ca-ES" dirty="0" smtClean="0"/>
              <a:t>Tires de pa torrat.</a:t>
            </a:r>
          </a:p>
          <a:p>
            <a:r>
              <a:rPr lang="ca-ES" dirty="0" smtClean="0"/>
              <a:t>Galetes sense sal i panets</a:t>
            </a:r>
          </a:p>
          <a:p>
            <a:r>
              <a:rPr lang="ca-ES" dirty="0" smtClean="0"/>
              <a:t>Galetes per a la dentició</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131</TotalTime>
  <Words>1193</Words>
  <Application>Microsoft Office PowerPoint</Application>
  <PresentationFormat>Presentación en pantalla (4:3)</PresentationFormat>
  <Paragraphs>80</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Civil</vt:lpstr>
      <vt:lpstr>P.2.2 Alimentació transicional</vt:lpstr>
      <vt:lpstr>6 mesos</vt:lpstr>
      <vt:lpstr>      Senyals que indiquen que el nadó ja està preparat per a  iniciar l’ alimentació  complementaria son: </vt:lpstr>
      <vt:lpstr>Cóm introduir els aliments? </vt:lpstr>
      <vt:lpstr>Continuació</vt:lpstr>
      <vt:lpstr>Que no ha de menjar  un nadó de 6 mesos?</vt:lpstr>
      <vt:lpstr>Quantes vegades al dia ha de menjar un nadó de 6 mesos</vt:lpstr>
      <vt:lpstr>Dels 6-8 mesos</vt:lpstr>
      <vt:lpstr>Dels 8 a 12 mesos</vt:lpstr>
      <vt:lpstr>Dels 8 a 12 mesos</vt:lpstr>
      <vt:lpstr>Alimentació solida: Què es el Baby Led Weaning? </vt:lpstr>
      <vt:lpstr>El BLW</vt:lpstr>
      <vt:lpstr>continuació</vt:lpstr>
      <vt:lpstr>Cóm apliquem el BLW. </vt:lpstr>
      <vt:lpstr>Diapositiva 15</vt:lpstr>
      <vt:lpstr> Beneficis que aporta el BLW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Alimentació transicional</dc:title>
  <dc:creator>Usuario</dc:creator>
  <cp:lastModifiedBy>Usuario</cp:lastModifiedBy>
  <cp:revision>26</cp:revision>
  <dcterms:created xsi:type="dcterms:W3CDTF">2020-10-20T08:29:22Z</dcterms:created>
  <dcterms:modified xsi:type="dcterms:W3CDTF">2020-10-20T10:40:40Z</dcterms:modified>
</cp:coreProperties>
</file>