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_rels/presentation.xml.rels" ContentType="application/vnd.openxmlformats-package.relationships+xml"/>
  <Override PartName="/ppt/slides/_rels/slide14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15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slides/_rels/slide16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5.xml.rels" ContentType="application/vnd.openxmlformats-package.relationships+xml"/>
  <Override PartName="/ppt/slides/_rels/slide17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6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17.xml" ContentType="application/vnd.openxmlformats-officedocument.presentationml.slide+xml"/>
  <Override PartName="/ppt/slides/slide16.xml" ContentType="application/vnd.openxmlformats-officedocument.presentationml.slide+xml"/>
  <Override PartName="/ppt/slides/slide13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1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Layouts/slideLayout2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_rels/slideLayout23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.xml.rels" ContentType="application/vnd.openxmlformats-package.relationships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media/image6.png" ContentType="image/png"/>
  <Override PartName="/ppt/media/image5.png" ContentType="image/png"/>
  <Override PartName="/ppt/media/image4.jpeg" ContentType="image/jpeg"/>
  <Override PartName="/ppt/media/image3.png" ContentType="image/png"/>
  <Override PartName="/ppt/media/image2.png" ContentType="image/png"/>
  <Override PartName="/ppt/media/image1.jpeg" ContentType="image/jpeg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</Types>
</file>

<file path=_rels/.rels><?xml version="1.0" encoding="UTF-8"?>
<Relationships xmlns="http://schemas.openxmlformats.org/package/2006/relationships"><Relationship Id="rId1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</p:sldIdLst>
  <p:sldSz cx="9144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5.png"/><Relationship Id="rId3" Type="http://schemas.openxmlformats.org/officeDocument/2006/relationships/image" Target="../media/image6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pic>
        <p:nvPicPr>
          <p:cNvPr id="37" name="" descr=""/>
          <p:cNvPicPr/>
          <p:nvPr/>
        </p:nvPicPr>
        <p:blipFill>
          <a:blip r:embed="rId2"/>
          <a:stretch>
            <a:fillRect/>
          </a:stretch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38" name="" descr=""/>
          <p:cNvPicPr/>
          <p:nvPr/>
        </p:nvPicPr>
        <p:blipFill>
          <a:blip r:embed="rId3"/>
          <a:stretch>
            <a:fillRect/>
          </a:stretch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44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6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4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4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82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5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54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55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6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5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59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63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70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71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7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74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pic>
        <p:nvPicPr>
          <p:cNvPr id="75" name="" descr=""/>
          <p:cNvPicPr/>
          <p:nvPr/>
        </p:nvPicPr>
        <p:blipFill>
          <a:blip r:embed="rId2"/>
          <a:stretch>
            <a:fillRect/>
          </a:stretch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76" name="" descr=""/>
          <p:cNvPicPr/>
          <p:nvPr/>
        </p:nvPicPr>
        <p:blipFill>
          <a:blip r:embed="rId3"/>
          <a:stretch>
            <a:fillRect/>
          </a:stretch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82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4.jpeg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Relationship Id="rId9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blipFill>
          <a:blip r:embed="rId2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/>
          <p:cNvSpPr/>
          <p:nvPr/>
        </p:nvSpPr>
        <p:spPr>
          <a:xfrm>
            <a:off x="0" y="3393000"/>
            <a:ext cx="7543080" cy="2590200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sp>
      <p:sp>
        <p:nvSpPr>
          <p:cNvPr id="1" name="Line 2"/>
          <p:cNvSpPr/>
          <p:nvPr/>
        </p:nvSpPr>
        <p:spPr>
          <a:xfrm>
            <a:off x="0" y="3379680"/>
            <a:ext cx="7543800" cy="2160"/>
          </a:xfrm>
          <a:prstGeom prst="line">
            <a:avLst/>
          </a:prstGeom>
          <a:ln w="28440">
            <a:solidFill>
              <a:srgbClr val="ff7f01"/>
            </a:solidFill>
            <a:round/>
          </a:ln>
        </p:spPr>
      </p:sp>
      <p:sp>
        <p:nvSpPr>
          <p:cNvPr id="2" name="CustomShape 3"/>
          <p:cNvSpPr/>
          <p:nvPr/>
        </p:nvSpPr>
        <p:spPr>
          <a:xfrm>
            <a:off x="6817680" y="3621600"/>
            <a:ext cx="393840" cy="393840"/>
          </a:xfrm>
          <a:prstGeom prst="rect">
            <a:avLst/>
          </a:prstGeom>
          <a:solidFill>
            <a:srgbClr val="ff7f01"/>
          </a:solidFill>
          <a:ln>
            <a:noFill/>
          </a:ln>
        </p:spPr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779400" y="295920"/>
            <a:ext cx="7582680" cy="1142640"/>
          </a:xfrm>
          <a:prstGeom prst="rect">
            <a:avLst/>
          </a:prstGeom>
        </p:spPr>
        <p:txBody>
          <a:bodyPr lIns="0" rIns="0" tIns="0" bIns="0" anchor="ctr"/>
          <a:p>
            <a:r>
              <a:rPr lang="ca-ES">
                <a:latin typeface="Arial"/>
              </a:rPr>
              <a:t>Feu clic per editar el format del text del títol</a:t>
            </a:r>
            <a:endParaRPr/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pPr>
              <a:buSzPct val="45000"/>
              <a:buFont typeface="StarSymbol"/>
              <a:buChar char=""/>
            </a:pPr>
            <a:r>
              <a:rPr lang="ca-ES" sz="3200">
                <a:latin typeface="Arial"/>
              </a:rPr>
              <a:t>Feu clic per editar el format del text de l'esquema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ca-ES" sz="2800">
                <a:latin typeface="Arial"/>
              </a:rPr>
              <a:t>Segon nivell d'esquema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ca-ES" sz="2400">
                <a:latin typeface="Arial"/>
              </a:rPr>
              <a:t>Tercer nivell d'esquema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ca-ES" sz="2000">
                <a:latin typeface="Arial"/>
              </a:rPr>
              <a:t>Quart nivell d'esquema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ca-ES" sz="2000">
                <a:latin typeface="Arial"/>
              </a:rPr>
              <a:t>Cinquè nivell d'esquema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ca-ES" sz="2000">
                <a:latin typeface="Arial"/>
              </a:rPr>
              <a:t>Sisè nivell d'esquema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ca-ES" sz="2000">
                <a:latin typeface="Arial"/>
              </a:rPr>
              <a:t>Setè nivell d'esquema</a:t>
            </a:r>
            <a:endParaRPr/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blipFill>
          <a:blip r:embed="rId2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CustomShape 1"/>
          <p:cNvSpPr/>
          <p:nvPr/>
        </p:nvSpPr>
        <p:spPr>
          <a:xfrm>
            <a:off x="228600" y="1707120"/>
            <a:ext cx="8686080" cy="4907520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sp>
      <p:sp>
        <p:nvSpPr>
          <p:cNvPr id="40" name="CustomShape 2"/>
          <p:cNvSpPr/>
          <p:nvPr/>
        </p:nvSpPr>
        <p:spPr>
          <a:xfrm>
            <a:off x="228600" y="228600"/>
            <a:ext cx="8686080" cy="1276920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sp>
      <p:sp>
        <p:nvSpPr>
          <p:cNvPr id="41" name="PlaceHolder 3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ca-ES" sz="4400">
                <a:latin typeface="Arial"/>
              </a:rPr>
              <a:t>Feu clic per editar el format del text del títol</a:t>
            </a:r>
            <a:endParaRPr/>
          </a:p>
        </p:txBody>
      </p:sp>
      <p:sp>
        <p:nvSpPr>
          <p:cNvPr id="42" name="PlaceHolder 4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pPr>
              <a:buSzPct val="45000"/>
              <a:buFont typeface="StarSymbol"/>
              <a:buChar char=""/>
            </a:pPr>
            <a:r>
              <a:rPr lang="ca-ES" sz="3200">
                <a:latin typeface="Arial"/>
              </a:rPr>
              <a:t>Feu clic per editar el format del text de l'esquema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ca-ES" sz="2800">
                <a:latin typeface="Arial"/>
              </a:rPr>
              <a:t>Segon nivell d'esquema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ca-ES" sz="2400">
                <a:latin typeface="Arial"/>
              </a:rPr>
              <a:t>Tercer nivell d'esquema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ca-ES" sz="2000">
                <a:latin typeface="Arial"/>
              </a:rPr>
              <a:t>Quart nivell d'esquema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ca-ES" sz="2000">
                <a:latin typeface="Arial"/>
              </a:rPr>
              <a:t>Cinquè nivell d'esquema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ca-ES" sz="2000">
                <a:latin typeface="Arial"/>
              </a:rPr>
              <a:t>Sisè nivell d'esquema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ca-ES" sz="2000">
                <a:latin typeface="Arial"/>
              </a:rPr>
              <a:t>Setè nivell d'esquema</a:t>
            </a:r>
            <a:endParaRPr/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CustomShape 1"/>
          <p:cNvSpPr/>
          <p:nvPr/>
        </p:nvSpPr>
        <p:spPr>
          <a:xfrm>
            <a:off x="1371600" y="3913200"/>
            <a:ext cx="5866560" cy="14691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b"/>
          <a:p>
            <a:pPr>
              <a:lnSpc>
                <a:spcPct val="100000"/>
              </a:lnSpc>
            </a:pPr>
            <a:r>
              <a:rPr b="1" lang="ca-ES" sz="4600" u="sng">
                <a:solidFill>
                  <a:srgbClr val="174576"/>
                </a:solidFill>
                <a:latin typeface="Corbel"/>
              </a:rPr>
              <a:t>L’infant que mulla el llit</a:t>
            </a:r>
            <a:endParaRPr/>
          </a:p>
        </p:txBody>
      </p:sp>
      <p:sp>
        <p:nvSpPr>
          <p:cNvPr id="78" name="CustomShape 2"/>
          <p:cNvSpPr/>
          <p:nvPr/>
        </p:nvSpPr>
        <p:spPr>
          <a:xfrm>
            <a:off x="1371600" y="5396760"/>
            <a:ext cx="5866560" cy="5731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 algn="r">
              <a:lnSpc>
                <a:spcPct val="100000"/>
              </a:lnSpc>
            </a:pPr>
            <a:r>
              <a:rPr b="1" lang="ca-ES" sz="2000">
                <a:solidFill>
                  <a:srgbClr val="174576"/>
                </a:solidFill>
                <a:latin typeface="Corbel"/>
              </a:rPr>
              <a:t>Enuresi nocturna</a:t>
            </a:r>
            <a:endParaRPr/>
          </a:p>
        </p:txBody>
      </p:sp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CustomShape 1"/>
          <p:cNvSpPr/>
          <p:nvPr/>
        </p:nvSpPr>
        <p:spPr>
          <a:xfrm>
            <a:off x="779400" y="295920"/>
            <a:ext cx="7582680" cy="11422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b"/>
          <a:p>
            <a:pPr>
              <a:lnSpc>
                <a:spcPct val="100000"/>
              </a:lnSpc>
            </a:pPr>
            <a:r>
              <a:rPr lang="ca-ES" sz="3800">
                <a:solidFill>
                  <a:srgbClr val="174576"/>
                </a:solidFill>
                <a:latin typeface="Corbel"/>
              </a:rPr>
              <a:t>+ Factors</a:t>
            </a:r>
            <a:endParaRPr/>
          </a:p>
        </p:txBody>
      </p:sp>
      <p:sp>
        <p:nvSpPr>
          <p:cNvPr id="96" name="CustomShape 2"/>
          <p:cNvSpPr/>
          <p:nvPr/>
        </p:nvSpPr>
        <p:spPr>
          <a:xfrm>
            <a:off x="779400" y="1949760"/>
            <a:ext cx="7582680" cy="40064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>
              <a:lnSpc>
                <a:spcPct val="100000"/>
              </a:lnSpc>
              <a:buSzPct val="90000"/>
              <a:buFont typeface="Wingdings 2" charset="2"/>
              <a:buChar char=""/>
            </a:pPr>
            <a:r>
              <a:rPr b="1" lang="ca-ES" sz="2200" u="sng">
                <a:solidFill>
                  <a:srgbClr val="174576"/>
                </a:solidFill>
                <a:latin typeface="Corbel"/>
              </a:rPr>
              <a:t>Factors educacionals i de comportament: </a:t>
            </a:r>
            <a:r>
              <a:rPr lang="ca-ES" sz="2200">
                <a:solidFill>
                  <a:srgbClr val="174576"/>
                </a:solidFill>
                <a:latin typeface="Corbel"/>
              </a:rPr>
              <a:t>El desconeixement o desinterès del desenvolupament infantil normal i les seves variants pot fer prendre iniciatives que dificultin aquest procés maduratiu com el fet de no respondre adequadament a les demandes de l’infant de canvi de bolquers o requeriment de l’orinal , la utilització del càstig per obligar a aprendre el control miccional.</a:t>
            </a:r>
            <a:endParaRPr/>
          </a:p>
          <a:p>
            <a:pPr>
              <a:lnSpc>
                <a:spcPct val="100000"/>
              </a:lnSpc>
              <a:buSzPct val="90000"/>
              <a:buFont typeface="Wingdings 2" charset="2"/>
              <a:buChar char=""/>
            </a:pPr>
            <a:r>
              <a:rPr b="1" lang="ca-ES" sz="2200" u="sng">
                <a:solidFill>
                  <a:srgbClr val="174576"/>
                </a:solidFill>
                <a:latin typeface="Corbel"/>
              </a:rPr>
              <a:t>Altres factors : malalties </a:t>
            </a:r>
            <a:r>
              <a:rPr lang="ca-ES" sz="2200">
                <a:solidFill>
                  <a:srgbClr val="174576"/>
                </a:solidFill>
                <a:latin typeface="Corbel"/>
              </a:rPr>
              <a:t>físiques ( diabetis, anèmia , insuficiència renal)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timing>
    <p:tnLst>
      <p:par>
        <p:cTn id="19" dur="indefinite" restart="never" nodeType="tmRoot">
          <p:childTnLst>
            <p:seq>
              <p:cTn id="2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CustomShape 1"/>
          <p:cNvSpPr/>
          <p:nvPr/>
        </p:nvSpPr>
        <p:spPr>
          <a:xfrm>
            <a:off x="779400" y="295920"/>
            <a:ext cx="7582680" cy="11422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b"/>
          <a:p>
            <a:pPr>
              <a:lnSpc>
                <a:spcPct val="100000"/>
              </a:lnSpc>
            </a:pPr>
            <a:r>
              <a:rPr b="1" lang="ca-ES" sz="2800" u="sng">
                <a:solidFill>
                  <a:srgbClr val="174576"/>
                </a:solidFill>
                <a:latin typeface="Corbel"/>
              </a:rPr>
              <a:t>Com actuar quan hi ha un retard important?</a:t>
            </a:r>
            <a:endParaRPr/>
          </a:p>
        </p:txBody>
      </p:sp>
      <p:sp>
        <p:nvSpPr>
          <p:cNvPr id="98" name="CustomShape 2"/>
          <p:cNvSpPr/>
          <p:nvPr/>
        </p:nvSpPr>
        <p:spPr>
          <a:xfrm>
            <a:off x="779400" y="1949760"/>
            <a:ext cx="7582680" cy="40064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>
              <a:lnSpc>
                <a:spcPct val="100000"/>
              </a:lnSpc>
              <a:buSzPct val="90000"/>
              <a:buFont typeface="Wingdings 2" charset="2"/>
              <a:buChar char=""/>
            </a:pPr>
            <a:r>
              <a:rPr lang="ca-ES" sz="2200">
                <a:solidFill>
                  <a:srgbClr val="174576"/>
                </a:solidFill>
                <a:latin typeface="Corbel"/>
              </a:rPr>
              <a:t>No ser passius, ja que pot afectar a l’autoestima.</a:t>
            </a:r>
            <a:endParaRPr/>
          </a:p>
          <a:p>
            <a:pPr>
              <a:lnSpc>
                <a:spcPct val="100000"/>
              </a:lnSpc>
              <a:buSzPct val="90000"/>
              <a:buFont typeface="Wingdings 2" charset="2"/>
              <a:buChar char=""/>
            </a:pPr>
            <a:r>
              <a:rPr lang="ca-ES" sz="2200">
                <a:solidFill>
                  <a:srgbClr val="174576"/>
                </a:solidFill>
                <a:latin typeface="Corbel"/>
              </a:rPr>
              <a:t>Cal tractar-ho amb un professional preparat.</a:t>
            </a:r>
            <a:endParaRPr/>
          </a:p>
          <a:p>
            <a:pPr>
              <a:lnSpc>
                <a:spcPct val="100000"/>
              </a:lnSpc>
              <a:buSzPct val="90000"/>
              <a:buFont typeface="Wingdings 2" charset="2"/>
              <a:buChar char=""/>
            </a:pPr>
            <a:r>
              <a:rPr lang="ca-ES" sz="2200">
                <a:solidFill>
                  <a:srgbClr val="174576"/>
                </a:solidFill>
                <a:latin typeface="Corbel"/>
              </a:rPr>
              <a:t>No convé tractar un infant per sota dels 5 anys.</a:t>
            </a:r>
            <a:endParaRPr/>
          </a:p>
          <a:p>
            <a:pPr>
              <a:lnSpc>
                <a:spcPct val="100000"/>
              </a:lnSpc>
              <a:buSzPct val="90000"/>
              <a:buFont typeface="Wingdings 2" charset="2"/>
              <a:buChar char=""/>
            </a:pPr>
            <a:r>
              <a:rPr lang="ca-ES" sz="2200">
                <a:solidFill>
                  <a:srgbClr val="174576"/>
                </a:solidFill>
                <a:latin typeface="Corbel"/>
              </a:rPr>
              <a:t>Cal una adequada </a:t>
            </a:r>
            <a:r>
              <a:rPr lang="ca-ES" sz="2200" u="sng">
                <a:solidFill>
                  <a:srgbClr val="174576"/>
                </a:solidFill>
                <a:latin typeface="Corbel"/>
              </a:rPr>
              <a:t>col·laboració de la mare i el pare </a:t>
            </a:r>
            <a:r>
              <a:rPr lang="ca-ES" sz="2200">
                <a:solidFill>
                  <a:srgbClr val="174576"/>
                </a:solidFill>
                <a:latin typeface="Corbel"/>
              </a:rPr>
              <a:t>que inclou disposar de coneixements sobre com ensenyar a controlar els esfínters, acceptació de la diversitat d’aquests processos, disposar de temps per dialogar i acompanyar l’infant en el tractament i no tenir presses per arreglar-ho de cop.</a:t>
            </a:r>
            <a:endParaRPr/>
          </a:p>
          <a:p>
            <a:pPr>
              <a:lnSpc>
                <a:spcPct val="100000"/>
              </a:lnSpc>
              <a:buSzPct val="90000"/>
              <a:buFont typeface="Wingdings 2" charset="2"/>
              <a:buChar char=""/>
            </a:pPr>
            <a:r>
              <a:rPr lang="ca-ES" sz="2200" u="sng">
                <a:solidFill>
                  <a:srgbClr val="174576"/>
                </a:solidFill>
                <a:latin typeface="Corbel"/>
              </a:rPr>
              <a:t>Detectar l’autèntic interès de l’infant i fer-lo protagonista del procés d’autocontrol. :</a:t>
            </a:r>
            <a:r>
              <a:rPr lang="ca-ES" sz="2200">
                <a:solidFill>
                  <a:srgbClr val="174576"/>
                </a:solidFill>
                <a:latin typeface="Corbel"/>
              </a:rPr>
              <a:t>amb la seguretat que rep tot el suport necessari .</a:t>
            </a:r>
            <a:endParaRPr/>
          </a:p>
        </p:txBody>
      </p:sp>
    </p:spTree>
  </p:cSld>
  <p:timing>
    <p:tnLst>
      <p:par>
        <p:cTn id="21" dur="indefinite" restart="never" nodeType="tmRoot">
          <p:childTnLst>
            <p:seq>
              <p:cTn id="2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CustomShape 1"/>
          <p:cNvSpPr/>
          <p:nvPr/>
        </p:nvSpPr>
        <p:spPr>
          <a:xfrm>
            <a:off x="779400" y="295920"/>
            <a:ext cx="7582680" cy="11422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b"/>
          <a:p>
            <a:pPr>
              <a:lnSpc>
                <a:spcPct val="100000"/>
              </a:lnSpc>
            </a:pPr>
            <a:r>
              <a:rPr lang="ca-ES" sz="3800">
                <a:solidFill>
                  <a:srgbClr val="174576"/>
                </a:solidFill>
                <a:latin typeface="Corbel"/>
              </a:rPr>
              <a:t>COM  ACTUAR</a:t>
            </a:r>
            <a:endParaRPr/>
          </a:p>
        </p:txBody>
      </p:sp>
      <p:sp>
        <p:nvSpPr>
          <p:cNvPr id="100" name="CustomShape 2"/>
          <p:cNvSpPr/>
          <p:nvPr/>
        </p:nvSpPr>
        <p:spPr>
          <a:xfrm>
            <a:off x="779400" y="1949760"/>
            <a:ext cx="7582680" cy="40064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>
              <a:lnSpc>
                <a:spcPct val="100000"/>
              </a:lnSpc>
              <a:buSzPct val="90000"/>
              <a:buFont typeface="Wingdings 2" charset="2"/>
              <a:buChar char=""/>
            </a:pPr>
            <a:r>
              <a:rPr lang="ca-ES" sz="2200">
                <a:solidFill>
                  <a:srgbClr val="174576"/>
                </a:solidFill>
                <a:latin typeface="Corbel"/>
              </a:rPr>
              <a:t>Tractament de reforçament educatiu que es basa en 4 activitats:</a:t>
            </a:r>
            <a:endParaRPr/>
          </a:p>
          <a:p>
            <a:pPr>
              <a:lnSpc>
                <a:spcPct val="100000"/>
              </a:lnSpc>
              <a:buSzPct val="90000"/>
              <a:buFont typeface="Wingdings 2" charset="2"/>
              <a:buChar char=""/>
            </a:pPr>
            <a:r>
              <a:rPr lang="ca-ES" sz="2200">
                <a:solidFill>
                  <a:srgbClr val="174576"/>
                </a:solidFill>
                <a:latin typeface="Corbel"/>
              </a:rPr>
              <a:t>1.-</a:t>
            </a:r>
            <a:r>
              <a:rPr b="1" lang="ca-ES" sz="2200">
                <a:solidFill>
                  <a:srgbClr val="174576"/>
                </a:solidFill>
                <a:latin typeface="Corbel"/>
              </a:rPr>
              <a:t>Treball de calendari: </a:t>
            </a:r>
            <a:endParaRPr/>
          </a:p>
          <a:p>
            <a:pPr>
              <a:lnSpc>
                <a:spcPct val="100000"/>
              </a:lnSpc>
              <a:buSzPct val="90000"/>
              <a:buFont typeface="Wingdings 2" charset="2"/>
              <a:buChar char=""/>
            </a:pPr>
            <a:r>
              <a:rPr b="1" lang="ca-ES" sz="2200">
                <a:solidFill>
                  <a:srgbClr val="174576"/>
                </a:solidFill>
                <a:latin typeface="Corbel"/>
              </a:rPr>
              <a:t>2.- Control de la beguda i alimentació </a:t>
            </a:r>
            <a:endParaRPr/>
          </a:p>
          <a:p>
            <a:pPr>
              <a:lnSpc>
                <a:spcPct val="100000"/>
              </a:lnSpc>
              <a:buSzPct val="90000"/>
              <a:buFont typeface="Wingdings 2" charset="2"/>
              <a:buChar char=""/>
            </a:pPr>
            <a:r>
              <a:rPr b="1" lang="ca-ES" sz="2200">
                <a:solidFill>
                  <a:srgbClr val="174576"/>
                </a:solidFill>
                <a:latin typeface="Corbel"/>
              </a:rPr>
              <a:t>3.- exercici miccional diürn</a:t>
            </a:r>
            <a:endParaRPr/>
          </a:p>
          <a:p>
            <a:pPr>
              <a:lnSpc>
                <a:spcPct val="100000"/>
              </a:lnSpc>
              <a:buSzPct val="90000"/>
              <a:buFont typeface="Wingdings 2" charset="2"/>
              <a:buChar char=""/>
            </a:pPr>
            <a:r>
              <a:rPr b="1" lang="ca-ES" sz="2200">
                <a:solidFill>
                  <a:srgbClr val="174576"/>
                </a:solidFill>
                <a:latin typeface="Corbel"/>
              </a:rPr>
              <a:t>4.- Exercici miccional nocturn</a:t>
            </a:r>
            <a:endParaRPr/>
          </a:p>
        </p:txBody>
      </p:sp>
    </p:spTree>
  </p:cSld>
  <p:timing>
    <p:tnLst>
      <p:par>
        <p:cTn id="23" dur="indefinite" restart="never" nodeType="tmRoot">
          <p:childTnLst>
            <p:seq>
              <p:cTn id="2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CustomShape 1"/>
          <p:cNvSpPr/>
          <p:nvPr/>
        </p:nvSpPr>
        <p:spPr>
          <a:xfrm>
            <a:off x="779400" y="295920"/>
            <a:ext cx="7582680" cy="11422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b"/>
          <a:p>
            <a:pPr>
              <a:lnSpc>
                <a:spcPct val="100000"/>
              </a:lnSpc>
            </a:pPr>
            <a:r>
              <a:rPr lang="ca-ES" sz="3800">
                <a:solidFill>
                  <a:srgbClr val="174576"/>
                </a:solidFill>
                <a:latin typeface="Corbel"/>
              </a:rPr>
              <a:t>1. </a:t>
            </a:r>
            <a:r>
              <a:rPr b="1" lang="ca-ES" sz="3800" u="sng">
                <a:solidFill>
                  <a:srgbClr val="174576"/>
                </a:solidFill>
                <a:latin typeface="Corbel"/>
              </a:rPr>
              <a:t>Treball de calendari</a:t>
            </a:r>
            <a:endParaRPr/>
          </a:p>
        </p:txBody>
      </p:sp>
      <p:sp>
        <p:nvSpPr>
          <p:cNvPr id="102" name="CustomShape 2"/>
          <p:cNvSpPr/>
          <p:nvPr/>
        </p:nvSpPr>
        <p:spPr>
          <a:xfrm>
            <a:off x="779400" y="1949760"/>
            <a:ext cx="7582680" cy="40064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>
              <a:lnSpc>
                <a:spcPct val="100000"/>
              </a:lnSpc>
              <a:buSzPct val="90000"/>
              <a:buFont typeface="Wingdings 2" charset="2"/>
              <a:buChar char=""/>
            </a:pPr>
            <a:r>
              <a:rPr lang="ca-ES" sz="2200">
                <a:solidFill>
                  <a:srgbClr val="174576"/>
                </a:solidFill>
                <a:latin typeface="Corbel"/>
              </a:rPr>
              <a:t>L’infant disposarà d’un calendari on assenyalarà amb imatges senzilles les nits que ha tingut una micció involuntària , és un exercici per potenciar la predisposició a l’autocontrol, i que afavoreix l’autoestima .</a:t>
            </a:r>
            <a:endParaRPr/>
          </a:p>
          <a:p>
            <a:pPr>
              <a:lnSpc>
                <a:spcPct val="100000"/>
              </a:lnSpc>
              <a:buSzPct val="90000"/>
              <a:buFont typeface="Wingdings 2" charset="2"/>
              <a:buChar char=""/>
            </a:pPr>
            <a:r>
              <a:rPr lang="ca-ES" sz="2200">
                <a:solidFill>
                  <a:srgbClr val="174576"/>
                </a:solidFill>
                <a:latin typeface="Corbel"/>
              </a:rPr>
              <a:t>La valoració mensual conjuntament amb al mare i el pare o amb ajuda d’un adult de referència ( educadora de l’escola bressol) actuarà en l’infant com un reforç positiu que suposarà una gratificació en forma d’imatges del propi èxit.</a:t>
            </a:r>
            <a:endParaRPr/>
          </a:p>
        </p:txBody>
      </p:sp>
    </p:spTree>
  </p:cSld>
  <p:timing>
    <p:tnLst>
      <p:par>
        <p:cTn id="25" dur="indefinite" restart="never" nodeType="tmRoot">
          <p:childTnLst>
            <p:seq>
              <p:cTn id="2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CustomShape 1"/>
          <p:cNvSpPr/>
          <p:nvPr/>
        </p:nvSpPr>
        <p:spPr>
          <a:xfrm>
            <a:off x="779400" y="295920"/>
            <a:ext cx="7582680" cy="11422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b"/>
          <a:p>
            <a:pPr>
              <a:lnSpc>
                <a:spcPct val="100000"/>
              </a:lnSpc>
            </a:pPr>
            <a:r>
              <a:rPr lang="ca-ES" sz="3800">
                <a:solidFill>
                  <a:srgbClr val="174576"/>
                </a:solidFill>
                <a:latin typeface="Corbel"/>
              </a:rPr>
              <a:t>2</a:t>
            </a:r>
            <a:r>
              <a:rPr b="1" lang="ca-ES" sz="3800">
                <a:solidFill>
                  <a:srgbClr val="174576"/>
                </a:solidFill>
                <a:latin typeface="Corbel"/>
              </a:rPr>
              <a:t>.- Control de la beguda i l’alimentació </a:t>
            </a:r>
            <a:endParaRPr/>
          </a:p>
        </p:txBody>
      </p:sp>
      <p:sp>
        <p:nvSpPr>
          <p:cNvPr id="104" name="CustomShape 2"/>
          <p:cNvSpPr/>
          <p:nvPr/>
        </p:nvSpPr>
        <p:spPr>
          <a:xfrm>
            <a:off x="779400" y="1949760"/>
            <a:ext cx="7582680" cy="40064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>
              <a:lnSpc>
                <a:spcPct val="100000"/>
              </a:lnSpc>
              <a:buSzPct val="90000"/>
              <a:buFont typeface="Wingdings 2" charset="2"/>
              <a:buChar char=""/>
            </a:pPr>
            <a:r>
              <a:rPr lang="ca-ES" sz="2200">
                <a:solidFill>
                  <a:srgbClr val="174576"/>
                </a:solidFill>
                <a:latin typeface="Corbel"/>
              </a:rPr>
              <a:t>S’aconsella la restricció de líquids a partir de les 7 , a excepció d’un got d’aigua per sopar. A l’estiu s’aconsella retardar-la fins a les 8 . També s’aconsella eliminar el consum de llet des de mitja tarda i reduir els cítrics ( meló , síndria ..)begudes amb gas o amb cafeïna.</a:t>
            </a:r>
            <a:endParaRPr/>
          </a:p>
        </p:txBody>
      </p:sp>
    </p:spTree>
  </p:cSld>
  <p:timing>
    <p:tnLst>
      <p:par>
        <p:cTn id="27" dur="indefinite" restart="never" nodeType="tmRoot">
          <p:childTnLst>
            <p:seq>
              <p:cTn id="2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CustomShape 1"/>
          <p:cNvSpPr/>
          <p:nvPr/>
        </p:nvSpPr>
        <p:spPr>
          <a:xfrm>
            <a:off x="779400" y="295920"/>
            <a:ext cx="7582680" cy="11422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b"/>
          <a:p>
            <a:pPr>
              <a:lnSpc>
                <a:spcPct val="100000"/>
              </a:lnSpc>
            </a:pPr>
            <a:r>
              <a:rPr lang="ca-ES" sz="3800">
                <a:solidFill>
                  <a:srgbClr val="174576"/>
                </a:solidFill>
                <a:latin typeface="Corbel"/>
              </a:rPr>
              <a:t>3</a:t>
            </a:r>
            <a:r>
              <a:rPr b="1" lang="ca-ES" sz="3800">
                <a:solidFill>
                  <a:srgbClr val="174576"/>
                </a:solidFill>
                <a:latin typeface="Corbel"/>
              </a:rPr>
              <a:t>.- Exercici miccional diürn</a:t>
            </a:r>
            <a:endParaRPr/>
          </a:p>
        </p:txBody>
      </p:sp>
      <p:sp>
        <p:nvSpPr>
          <p:cNvPr id="106" name="CustomShape 2"/>
          <p:cNvSpPr/>
          <p:nvPr/>
        </p:nvSpPr>
        <p:spPr>
          <a:xfrm>
            <a:off x="779400" y="1949760"/>
            <a:ext cx="7582680" cy="40064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>
              <a:lnSpc>
                <a:spcPct val="100000"/>
              </a:lnSpc>
              <a:buSzPct val="90000"/>
              <a:buFont typeface="Wingdings 2" charset="2"/>
              <a:buChar char=""/>
            </a:pPr>
            <a:r>
              <a:rPr lang="ca-ES" sz="2200">
                <a:solidFill>
                  <a:srgbClr val="174576"/>
                </a:solidFill>
                <a:latin typeface="Corbel"/>
              </a:rPr>
              <a:t>Aquests infants acostumen a fer pipí de 6 a 10 vegades al dia, i amb una sensació d’urgència característica. .</a:t>
            </a:r>
            <a:endParaRPr/>
          </a:p>
          <a:p>
            <a:pPr>
              <a:lnSpc>
                <a:spcPct val="100000"/>
              </a:lnSpc>
              <a:buSzPct val="90000"/>
              <a:buFont typeface="Wingdings 2" charset="2"/>
              <a:buChar char=""/>
            </a:pPr>
            <a:r>
              <a:rPr lang="ca-ES" sz="2200">
                <a:solidFill>
                  <a:srgbClr val="174576"/>
                </a:solidFill>
                <a:latin typeface="Corbel"/>
              </a:rPr>
              <a:t>S’ha d’ajudar a l’infant perquè s’esforci a retenir l’orina fins que no pugui més., que quan orini  s’esforci a interrompre voluntàriament l’emissió d’orina diverses vegades i cal que entengui que aquests exercicis l’ajuden a reforçar la capacitat de control de la musculatura de l’esfínter vesical</a:t>
            </a:r>
            <a:endParaRPr/>
          </a:p>
          <a:p>
            <a:pPr>
              <a:lnSpc>
                <a:spcPct val="100000"/>
              </a:lnSpc>
              <a:buSzPct val="90000"/>
              <a:buFont typeface="Wingdings 2" charset="2"/>
              <a:buChar char=""/>
            </a:pPr>
            <a:r>
              <a:rPr lang="ca-ES" sz="2200">
                <a:solidFill>
                  <a:srgbClr val="174576"/>
                </a:solidFill>
                <a:latin typeface="Corbel"/>
              </a:rPr>
              <a:t>També és aconsellable que la penúltima micció sigui abans de sopar i la darrera abans d’anar a dormir</a:t>
            </a:r>
            <a:endParaRPr/>
          </a:p>
        </p:txBody>
      </p:sp>
    </p:spTree>
  </p:cSld>
  <p:timing>
    <p:tnLst>
      <p:par>
        <p:cTn id="29" dur="indefinite" restart="never" nodeType="tmRoot">
          <p:childTnLst>
            <p:seq>
              <p:cTn id="3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CustomShape 1"/>
          <p:cNvSpPr/>
          <p:nvPr/>
        </p:nvSpPr>
        <p:spPr>
          <a:xfrm>
            <a:off x="779400" y="295920"/>
            <a:ext cx="7582680" cy="11422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b"/>
          <a:p>
            <a:pPr algn="ctr">
              <a:lnSpc>
                <a:spcPct val="100000"/>
              </a:lnSpc>
            </a:pPr>
            <a:r>
              <a:rPr b="1" lang="ca-ES" sz="3800">
                <a:solidFill>
                  <a:srgbClr val="174576"/>
                </a:solidFill>
                <a:latin typeface="Corbel"/>
              </a:rPr>
              <a:t>4.-Exercici miccional nocturn</a:t>
            </a:r>
            <a:endParaRPr/>
          </a:p>
        </p:txBody>
      </p:sp>
      <p:sp>
        <p:nvSpPr>
          <p:cNvPr id="108" name="CustomShape 2"/>
          <p:cNvSpPr/>
          <p:nvPr/>
        </p:nvSpPr>
        <p:spPr>
          <a:xfrm>
            <a:off x="779400" y="1949760"/>
            <a:ext cx="7582680" cy="40064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>
              <a:lnSpc>
                <a:spcPct val="100000"/>
              </a:lnSpc>
              <a:buSzPct val="90000"/>
              <a:buFont typeface="Wingdings 2" charset="2"/>
              <a:buChar char=""/>
            </a:pPr>
            <a:r>
              <a:rPr lang="ca-ES" sz="2200">
                <a:solidFill>
                  <a:srgbClr val="174576"/>
                </a:solidFill>
                <a:latin typeface="Corbel"/>
              </a:rPr>
              <a:t>La micció nocturna acostuma a produir-se al voltant de les 2 o 3 de la matinada. </a:t>
            </a:r>
            <a:endParaRPr/>
          </a:p>
          <a:p>
            <a:pPr>
              <a:lnSpc>
                <a:spcPct val="100000"/>
              </a:lnSpc>
              <a:buSzPct val="90000"/>
              <a:buFont typeface="Wingdings 2" charset="2"/>
              <a:buChar char=""/>
            </a:pPr>
            <a:r>
              <a:rPr lang="ca-ES" sz="2200">
                <a:solidFill>
                  <a:srgbClr val="174576"/>
                </a:solidFill>
                <a:latin typeface="Corbel"/>
              </a:rPr>
              <a:t>Un cop ha practicat els exercici de micció diurns es comença a practicar els nocturns .</a:t>
            </a:r>
            <a:endParaRPr/>
          </a:p>
          <a:p>
            <a:pPr>
              <a:lnSpc>
                <a:spcPct val="100000"/>
              </a:lnSpc>
              <a:buSzPct val="90000"/>
              <a:buFont typeface="Wingdings 2" charset="2"/>
              <a:buChar char=""/>
            </a:pPr>
            <a:r>
              <a:rPr lang="ca-ES" sz="2200">
                <a:solidFill>
                  <a:srgbClr val="174576"/>
                </a:solidFill>
                <a:latin typeface="Corbel"/>
              </a:rPr>
              <a:t>S’ha d’ensenyar a l’infant a utilitzar el despertador perquè ell mateix es desperti a les 2:30 de la matinada per fer pipi tot sol i ensenyar-li a endarrerir el despertador de mitja hora en mitja hora segons s’hagi eliminat la micció involuntària , fins arribar a les 5 de la matinada , que ja es considera un èxit terapèutic.</a:t>
            </a:r>
            <a:endParaRPr/>
          </a:p>
          <a:p>
            <a:pPr>
              <a:lnSpc>
                <a:spcPct val="100000"/>
              </a:lnSpc>
              <a:buSzPct val="90000"/>
              <a:buFont typeface="Wingdings 2" charset="2"/>
              <a:buChar char=""/>
            </a:pPr>
            <a:r>
              <a:rPr lang="ca-ES" sz="2200">
                <a:solidFill>
                  <a:srgbClr val="174576"/>
                </a:solidFill>
                <a:latin typeface="Corbel"/>
              </a:rPr>
              <a:t>Altres aconsellen que sigui el pare o la mare qui aixequi l’infant.</a:t>
            </a:r>
            <a:endParaRPr/>
          </a:p>
          <a:p>
            <a:pPr>
              <a:lnSpc>
                <a:spcPct val="100000"/>
              </a:lnSpc>
              <a:buSzPct val="90000"/>
              <a:buFont typeface="Wingdings 2" charset="2"/>
              <a:buChar char=""/>
            </a:pPr>
            <a:r>
              <a:rPr lang="ca-ES" sz="2200">
                <a:solidFill>
                  <a:srgbClr val="174576"/>
                </a:solidFill>
                <a:latin typeface="Corbel"/>
              </a:rPr>
              <a:t>Es pot deixar que l’infant trií l’opció.</a:t>
            </a:r>
            <a:endParaRPr/>
          </a:p>
          <a:p>
            <a:pPr>
              <a:lnSpc>
                <a:spcPct val="100000"/>
              </a:lnSpc>
              <a:buSzPct val="90000"/>
              <a:buFont typeface="Wingdings 2" charset="2"/>
              <a:buChar char=""/>
            </a:pPr>
            <a:r>
              <a:rPr lang="ca-ES" sz="2200">
                <a:solidFill>
                  <a:srgbClr val="174576"/>
                </a:solidFill>
                <a:latin typeface="Corbel"/>
              </a:rPr>
              <a:t>També existeixen els avisadors electrics de la micció involuntària per despertar-los automàticament quan comencen la micció a l’orinal.</a:t>
            </a:r>
            <a:endParaRPr/>
          </a:p>
        </p:txBody>
      </p:sp>
    </p:spTree>
  </p:cSld>
  <p:timing>
    <p:tnLst>
      <p:par>
        <p:cTn id="31" dur="indefinite" restart="never" nodeType="tmRoot">
          <p:childTnLst>
            <p:seq>
              <p:cTn id="3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CustomShape 1"/>
          <p:cNvSpPr/>
          <p:nvPr/>
        </p:nvSpPr>
        <p:spPr>
          <a:xfrm>
            <a:off x="779400" y="295920"/>
            <a:ext cx="7582680" cy="11422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b"/>
          <a:p>
            <a:pPr algn="ctr">
              <a:lnSpc>
                <a:spcPct val="100000"/>
              </a:lnSpc>
            </a:pPr>
            <a:r>
              <a:rPr b="1" lang="ca-ES" sz="3800" u="sng">
                <a:solidFill>
                  <a:srgbClr val="174576"/>
                </a:solidFill>
                <a:latin typeface="Corbel"/>
              </a:rPr>
              <a:t>Tractament farmacològic</a:t>
            </a:r>
            <a:endParaRPr/>
          </a:p>
        </p:txBody>
      </p:sp>
      <p:sp>
        <p:nvSpPr>
          <p:cNvPr id="110" name="CustomShape 2"/>
          <p:cNvSpPr/>
          <p:nvPr/>
        </p:nvSpPr>
        <p:spPr>
          <a:xfrm>
            <a:off x="779400" y="1949760"/>
            <a:ext cx="7582680" cy="40064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>
              <a:lnSpc>
                <a:spcPct val="100000"/>
              </a:lnSpc>
              <a:buSzPct val="90000"/>
              <a:buFont typeface="Wingdings 2" charset="2"/>
              <a:buChar char=""/>
            </a:pPr>
            <a:r>
              <a:rPr lang="ca-ES" sz="2200">
                <a:solidFill>
                  <a:srgbClr val="174576"/>
                </a:solidFill>
                <a:latin typeface="Corbel"/>
              </a:rPr>
              <a:t>El tractament haurà de ser valorat pel pediatre, però mai es recomana abans dels 7 anys d’edat. </a:t>
            </a:r>
            <a:endParaRPr/>
          </a:p>
          <a:p>
            <a:pPr>
              <a:lnSpc>
                <a:spcPct val="100000"/>
              </a:lnSpc>
              <a:buSzPct val="90000"/>
              <a:buFont typeface="Wingdings 2" charset="2"/>
              <a:buChar char=""/>
            </a:pPr>
            <a:r>
              <a:rPr lang="ca-ES" sz="2200">
                <a:solidFill>
                  <a:srgbClr val="174576"/>
                </a:solidFill>
                <a:latin typeface="Corbel"/>
              </a:rPr>
              <a:t>Tractament  clàssic amb antidepressius  fins a productes sintètics similars a l’hormona antidiurètica.</a:t>
            </a:r>
            <a:endParaRPr/>
          </a:p>
          <a:p>
            <a:pPr>
              <a:lnSpc>
                <a:spcPct val="100000"/>
              </a:lnSpc>
              <a:buSzPct val="90000"/>
              <a:buFont typeface="Wingdings 2" charset="2"/>
              <a:buChar char=""/>
            </a:pPr>
            <a:r>
              <a:rPr lang="ca-ES" sz="2200">
                <a:solidFill>
                  <a:srgbClr val="174576"/>
                </a:solidFill>
                <a:latin typeface="Corbel"/>
              </a:rPr>
              <a:t>No es recomana començar amb aquest tractament. </a:t>
            </a:r>
            <a:endParaRPr/>
          </a:p>
          <a:p>
            <a:pPr>
              <a:lnSpc>
                <a:spcPct val="100000"/>
              </a:lnSpc>
              <a:buSzPct val="90000"/>
              <a:buFont typeface="Wingdings 2" charset="2"/>
              <a:buChar char=""/>
            </a:pPr>
            <a:r>
              <a:rPr lang="ca-ES" sz="2200">
                <a:solidFill>
                  <a:srgbClr val="174576"/>
                </a:solidFill>
                <a:latin typeface="Corbel"/>
              </a:rPr>
              <a:t>Es recomana a partir dels 5 anys amb el tractament de suport educatiu.</a:t>
            </a:r>
            <a:endParaRPr/>
          </a:p>
        </p:txBody>
      </p:sp>
    </p:spTree>
  </p:cSld>
  <p:timing>
    <p:tnLst>
      <p:par>
        <p:cTn id="33" dur="indefinite" restart="never" nodeType="tmRoot">
          <p:childTnLst>
            <p:seq>
              <p:cTn id="3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CustomShape 1"/>
          <p:cNvSpPr/>
          <p:nvPr/>
        </p:nvSpPr>
        <p:spPr>
          <a:xfrm>
            <a:off x="779400" y="295920"/>
            <a:ext cx="7582680" cy="11422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b"/>
          <a:p>
            <a:pPr algn="ctr">
              <a:lnSpc>
                <a:spcPct val="100000"/>
              </a:lnSpc>
            </a:pPr>
            <a:r>
              <a:rPr b="1" lang="ca-ES" sz="3800">
                <a:solidFill>
                  <a:srgbClr val="174576"/>
                </a:solidFill>
                <a:latin typeface="Corbel"/>
              </a:rPr>
              <a:t>Enuresi nocturna</a:t>
            </a:r>
            <a:endParaRPr/>
          </a:p>
        </p:txBody>
      </p:sp>
      <p:sp>
        <p:nvSpPr>
          <p:cNvPr id="80" name="CustomShape 2"/>
          <p:cNvSpPr/>
          <p:nvPr/>
        </p:nvSpPr>
        <p:spPr>
          <a:xfrm>
            <a:off x="779400" y="1949760"/>
            <a:ext cx="7582680" cy="40064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>
              <a:lnSpc>
                <a:spcPct val="100000"/>
              </a:lnSpc>
              <a:buSzPct val="90000"/>
              <a:buFont typeface="Wingdings 2" charset="2"/>
              <a:buChar char=""/>
            </a:pPr>
            <a:r>
              <a:rPr b="1" lang="ca-ES" sz="2200" u="sng">
                <a:solidFill>
                  <a:srgbClr val="174576"/>
                </a:solidFill>
                <a:latin typeface="Corbel"/>
              </a:rPr>
              <a:t>Enuresi</a:t>
            </a:r>
            <a:r>
              <a:rPr lang="ca-ES" sz="2200">
                <a:solidFill>
                  <a:srgbClr val="174576"/>
                </a:solidFill>
                <a:latin typeface="Corbel"/>
              </a:rPr>
              <a:t>: és la micció involuntària  nocturna infantil. </a:t>
            </a:r>
            <a:endParaRPr/>
          </a:p>
          <a:p>
            <a:pPr>
              <a:lnSpc>
                <a:spcPct val="100000"/>
              </a:lnSpc>
              <a:buSzPct val="90000"/>
              <a:buFont typeface="Wingdings 2" charset="2"/>
              <a:buChar char=""/>
            </a:pPr>
            <a:r>
              <a:rPr lang="ca-ES" sz="2200">
                <a:solidFill>
                  <a:srgbClr val="174576"/>
                </a:solidFill>
                <a:latin typeface="Corbel"/>
              </a:rPr>
              <a:t>Es pot abordar com una manifestació del desenvolupament i maduració integral de l’infant per la qual cosa caldrà una adequada identificació de la situació problemàtica de l’infant dins el seu entorn immediat ( la casa i l’escola )</a:t>
            </a:r>
            <a:endParaRPr/>
          </a:p>
          <a:p>
            <a:pPr>
              <a:lnSpc>
                <a:spcPct val="100000"/>
              </a:lnSpc>
              <a:buSzPct val="90000"/>
              <a:buFont typeface="Wingdings 2" charset="2"/>
              <a:buChar char=""/>
            </a:pPr>
            <a:r>
              <a:rPr lang="ca-ES" sz="2200">
                <a:solidFill>
                  <a:srgbClr val="174576"/>
                </a:solidFill>
                <a:latin typeface="Corbel"/>
              </a:rPr>
              <a:t>Una de les adquisicions més importants en el procés de maduració psicomotora és l’aprenentatge de l’hàbit de control d’esfínters vesical ( control de l’hora de fer pipi).</a:t>
            </a:r>
            <a:endParaRPr/>
          </a:p>
          <a:p>
            <a:pPr>
              <a:lnSpc>
                <a:spcPct val="100000"/>
              </a:lnSpc>
              <a:buSzPct val="90000"/>
              <a:buFont typeface="Wingdings 2" charset="2"/>
              <a:buChar char=""/>
            </a:pPr>
            <a:r>
              <a:rPr lang="ca-ES" sz="2200">
                <a:solidFill>
                  <a:srgbClr val="174576"/>
                </a:solidFill>
                <a:latin typeface="Corbel"/>
              </a:rPr>
              <a:t>Es important el paper de la mare i el pare en el control             d’ esfínters  ja que s’ha de començar a treballar </a:t>
            </a:r>
            <a:r>
              <a:rPr b="1" lang="ca-ES" sz="2200">
                <a:solidFill>
                  <a:srgbClr val="174576"/>
                </a:solidFill>
                <a:latin typeface="Corbel"/>
              </a:rPr>
              <a:t>des de l’any i mig.</a:t>
            </a:r>
            <a:endParaRPr/>
          </a:p>
        </p:txBody>
      </p:sp>
    </p:spTree>
  </p:cSld>
  <p:timing>
    <p:tnLst>
      <p:par>
        <p:cTn id="3" dur="indefinite" restart="never" nodeType="tmRoot">
          <p:childTnLst>
            <p:seq>
              <p:cTn id="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CustomShape 1"/>
          <p:cNvSpPr/>
          <p:nvPr/>
        </p:nvSpPr>
        <p:spPr>
          <a:xfrm>
            <a:off x="779400" y="1949760"/>
            <a:ext cx="7582680" cy="40064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>
              <a:lnSpc>
                <a:spcPct val="100000"/>
              </a:lnSpc>
              <a:buSzPct val="90000"/>
              <a:buFont typeface="Wingdings 2" charset="2"/>
              <a:buChar char=""/>
            </a:pPr>
            <a:r>
              <a:rPr lang="ca-ES" sz="2200">
                <a:solidFill>
                  <a:srgbClr val="174576"/>
                </a:solidFill>
                <a:latin typeface="Corbel"/>
              </a:rPr>
              <a:t>A la llar d’ infants, l’educadora de caminants és qui estimula  i orienta el paper dels pares, actuant d’agent de promoció de la salut i de prevenció de possibles problemes que poden afectar l’autoestima de l’infant .</a:t>
            </a:r>
            <a:endParaRPr/>
          </a:p>
          <a:p>
            <a:pPr>
              <a:lnSpc>
                <a:spcPct val="100000"/>
              </a:lnSpc>
              <a:buSzPct val="90000"/>
              <a:buFont typeface="Wingdings 2" charset="2"/>
              <a:buChar char=""/>
            </a:pPr>
            <a:r>
              <a:rPr lang="ca-ES" sz="2200">
                <a:solidFill>
                  <a:srgbClr val="174576"/>
                </a:solidFill>
                <a:latin typeface="Corbel"/>
              </a:rPr>
              <a:t>La freqüència i quantitat de micció varia d’un lactant a un altre.</a:t>
            </a:r>
            <a:endParaRPr/>
          </a:p>
          <a:p>
            <a:pPr>
              <a:lnSpc>
                <a:spcPct val="100000"/>
              </a:lnSpc>
              <a:buSzPct val="90000"/>
              <a:buFont typeface="Wingdings 2" charset="2"/>
              <a:buChar char=""/>
            </a:pPr>
            <a:r>
              <a:rPr lang="ca-ES" sz="2200">
                <a:solidFill>
                  <a:srgbClr val="174576"/>
                </a:solidFill>
                <a:latin typeface="Corbel"/>
              </a:rPr>
              <a:t>Al voltant dels 2 anys la maduració del sistema nerviós es manifesta amb </a:t>
            </a:r>
            <a:r>
              <a:rPr lang="ca-ES" sz="2200" u="sng">
                <a:solidFill>
                  <a:srgbClr val="174576"/>
                </a:solidFill>
                <a:latin typeface="Corbel"/>
              </a:rPr>
              <a:t>dos canvis consecutius</a:t>
            </a:r>
            <a:r>
              <a:rPr lang="ca-ES" sz="2200">
                <a:solidFill>
                  <a:srgbClr val="174576"/>
                </a:solidFill>
                <a:latin typeface="Corbel"/>
              </a:rPr>
              <a:t>:</a:t>
            </a:r>
            <a:endParaRPr/>
          </a:p>
          <a:p>
            <a:pPr>
              <a:lnSpc>
                <a:spcPct val="100000"/>
              </a:lnSpc>
              <a:buSzPct val="90000"/>
              <a:buFont typeface="Arial"/>
              <a:buChar char="•"/>
            </a:pPr>
            <a:r>
              <a:rPr lang="ca-ES" sz="2200">
                <a:solidFill>
                  <a:srgbClr val="174576"/>
                </a:solidFill>
                <a:latin typeface="Corbel"/>
              </a:rPr>
              <a:t>L’infant percep una </a:t>
            </a:r>
            <a:r>
              <a:rPr lang="ca-ES" sz="2200" u="sng">
                <a:solidFill>
                  <a:srgbClr val="174576"/>
                </a:solidFill>
                <a:latin typeface="Corbel"/>
              </a:rPr>
              <a:t>sensació plaent </a:t>
            </a:r>
            <a:r>
              <a:rPr lang="ca-ES" sz="2200">
                <a:solidFill>
                  <a:srgbClr val="174576"/>
                </a:solidFill>
                <a:latin typeface="Corbel"/>
              </a:rPr>
              <a:t>en el pas de l’orina per la uretra, la qual cosa li permet relacionar-ho amb una sensació prèvia a la bufeta, i a continuació </a:t>
            </a:r>
            <a:r>
              <a:rPr lang="ca-ES" sz="2200" u="sng">
                <a:solidFill>
                  <a:srgbClr val="174576"/>
                </a:solidFill>
                <a:latin typeface="Corbel"/>
              </a:rPr>
              <a:t>s’adona que pot frenar o accelerar l’expulsió d’orina a l’exterior.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82" name="CustomShape 2"/>
          <p:cNvSpPr/>
          <p:nvPr/>
        </p:nvSpPr>
        <p:spPr>
          <a:xfrm>
            <a:off x="685800" y="853200"/>
            <a:ext cx="7676280" cy="8208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ca-ES" sz="2400" u="sng">
                <a:solidFill>
                  <a:srgbClr val="103154"/>
                </a:solidFill>
                <a:latin typeface="Corbel"/>
              </a:rPr>
              <a:t>Maduració i control de l’esfínter vesical diürn i nocturn</a:t>
            </a:r>
            <a:endParaRPr/>
          </a:p>
        </p:txBody>
      </p:sp>
    </p:spTree>
  </p:cSld>
  <p:timing>
    <p:tnLst>
      <p:par>
        <p:cTn id="5" dur="indefinite" restart="never" nodeType="tmRoot">
          <p:childTnLst>
            <p:seq>
              <p:cTn id="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CustomShape 1"/>
          <p:cNvSpPr/>
          <p:nvPr/>
        </p:nvSpPr>
        <p:spPr>
          <a:xfrm>
            <a:off x="779400" y="295920"/>
            <a:ext cx="7582680" cy="11422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b"/>
          <a:p>
            <a:pPr algn="ctr">
              <a:lnSpc>
                <a:spcPct val="100000"/>
              </a:lnSpc>
            </a:pPr>
            <a:r>
              <a:rPr lang="ca-ES" sz="3800">
                <a:solidFill>
                  <a:srgbClr val="174576"/>
                </a:solidFill>
                <a:latin typeface="Corbel"/>
              </a:rPr>
              <a:t>Maduració i control vesical</a:t>
            </a:r>
            <a:endParaRPr/>
          </a:p>
        </p:txBody>
      </p:sp>
      <p:sp>
        <p:nvSpPr>
          <p:cNvPr id="84" name="CustomShape 2"/>
          <p:cNvSpPr/>
          <p:nvPr/>
        </p:nvSpPr>
        <p:spPr>
          <a:xfrm>
            <a:off x="779400" y="1949760"/>
            <a:ext cx="7582680" cy="40064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>
              <a:lnSpc>
                <a:spcPct val="100000"/>
              </a:lnSpc>
              <a:buSzPct val="90000"/>
              <a:buFont typeface="Wingdings 2" charset="2"/>
              <a:buChar char=""/>
            </a:pPr>
            <a:r>
              <a:rPr lang="ca-ES" sz="2200">
                <a:solidFill>
                  <a:srgbClr val="174576"/>
                </a:solidFill>
                <a:latin typeface="Corbel"/>
              </a:rPr>
              <a:t>A partir d’aquest grau de maduració del sistema nerviós, el cos de l’infant està preparat per aprendre a controlar la micció diürna.</a:t>
            </a:r>
            <a:endParaRPr/>
          </a:p>
          <a:p>
            <a:pPr>
              <a:lnSpc>
                <a:spcPct val="100000"/>
              </a:lnSpc>
              <a:buSzPct val="90000"/>
              <a:buFont typeface="Wingdings 2" charset="2"/>
              <a:buChar char=""/>
            </a:pPr>
            <a:r>
              <a:rPr lang="ca-ES" sz="2200">
                <a:solidFill>
                  <a:srgbClr val="174576"/>
                </a:solidFill>
                <a:latin typeface="Corbel"/>
              </a:rPr>
              <a:t>S’acostuma a posar l’infant a l’orinal entre l’any i mig i dos anys d’edat, després dels àpats, aprofitant el reflex gastrocòlic i el gastrovesical. També s’acostuma a gratificar el moment d’asseure’s i quan fa caca o pipi a l’orinal , per reforçar la motivació i compensar l’esforç que li suposa aquest aprenentatge.</a:t>
            </a:r>
            <a:endParaRPr/>
          </a:p>
          <a:p>
            <a:pPr>
              <a:lnSpc>
                <a:spcPct val="100000"/>
              </a:lnSpc>
              <a:buSzPct val="90000"/>
              <a:buFont typeface="Wingdings 2" charset="2"/>
              <a:buChar char=""/>
            </a:pPr>
            <a:r>
              <a:rPr lang="ca-ES" sz="2200">
                <a:solidFill>
                  <a:srgbClr val="174576"/>
                </a:solidFill>
                <a:latin typeface="Corbel"/>
              </a:rPr>
              <a:t>La primera mostra de control voluntari és prendre consciència d’haver-se orinat i avisar l’adult que l’atén del que ha succeït ( entre els 15-18 mesos)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timing>
    <p:tnLst>
      <p:par>
        <p:cTn id="7" dur="indefinite" restart="never" nodeType="tmRoot">
          <p:childTnLst>
            <p:seq>
              <p:cTn id="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CustomShape 1"/>
          <p:cNvSpPr/>
          <p:nvPr/>
        </p:nvSpPr>
        <p:spPr>
          <a:xfrm>
            <a:off x="779400" y="295920"/>
            <a:ext cx="7582680" cy="11422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b"/>
          <a:p>
            <a:pPr algn="ctr">
              <a:lnSpc>
                <a:spcPct val="100000"/>
              </a:lnSpc>
            </a:pPr>
            <a:r>
              <a:rPr b="1" lang="ca-ES" sz="3800">
                <a:solidFill>
                  <a:srgbClr val="174576"/>
                </a:solidFill>
                <a:latin typeface="Corbel"/>
              </a:rPr>
              <a:t>Adquisició de l’hàbit</a:t>
            </a:r>
            <a:endParaRPr/>
          </a:p>
        </p:txBody>
      </p:sp>
      <p:sp>
        <p:nvSpPr>
          <p:cNvPr id="86" name="CustomShape 2"/>
          <p:cNvSpPr/>
          <p:nvPr/>
        </p:nvSpPr>
        <p:spPr>
          <a:xfrm>
            <a:off x="779400" y="1949760"/>
            <a:ext cx="7582680" cy="40064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>
              <a:lnSpc>
                <a:spcPct val="100000"/>
              </a:lnSpc>
              <a:buSzPct val="90000"/>
              <a:buFont typeface="Wingdings 2" charset="2"/>
              <a:buChar char=""/>
            </a:pPr>
            <a:r>
              <a:rPr lang="ca-ES" sz="2200">
                <a:solidFill>
                  <a:srgbClr val="174576"/>
                </a:solidFill>
                <a:latin typeface="Corbel"/>
              </a:rPr>
              <a:t>Entre </a:t>
            </a:r>
            <a:r>
              <a:rPr b="1" lang="ca-ES" sz="2200">
                <a:solidFill>
                  <a:srgbClr val="174576"/>
                </a:solidFill>
                <a:latin typeface="Corbel"/>
              </a:rPr>
              <a:t>els 18- 24</a:t>
            </a:r>
            <a:r>
              <a:rPr lang="ca-ES" sz="2200">
                <a:solidFill>
                  <a:srgbClr val="174576"/>
                </a:solidFill>
                <a:latin typeface="Corbel"/>
              </a:rPr>
              <a:t> mesos ja es capaç d’avisar i esperar a seure.</a:t>
            </a:r>
            <a:endParaRPr/>
          </a:p>
          <a:p>
            <a:pPr>
              <a:lnSpc>
                <a:spcPct val="100000"/>
              </a:lnSpc>
              <a:buSzPct val="90000"/>
              <a:buFont typeface="Wingdings 2" charset="2"/>
              <a:buChar char=""/>
            </a:pPr>
            <a:r>
              <a:rPr lang="ca-ES" sz="2200">
                <a:solidFill>
                  <a:srgbClr val="174576"/>
                </a:solidFill>
                <a:latin typeface="Corbel"/>
              </a:rPr>
              <a:t>Entre </a:t>
            </a:r>
            <a:r>
              <a:rPr b="1" lang="ca-ES" sz="2200">
                <a:solidFill>
                  <a:srgbClr val="174576"/>
                </a:solidFill>
                <a:latin typeface="Corbel"/>
              </a:rPr>
              <a:t>2 anys i els 2 anys i mig </a:t>
            </a:r>
            <a:r>
              <a:rPr lang="ca-ES" sz="2200">
                <a:solidFill>
                  <a:srgbClr val="174576"/>
                </a:solidFill>
                <a:latin typeface="Corbel"/>
              </a:rPr>
              <a:t>comença a actuar voluntàriament es baixa la roba i va tot sol al WC.</a:t>
            </a:r>
            <a:endParaRPr/>
          </a:p>
          <a:p>
            <a:pPr>
              <a:lnSpc>
                <a:spcPct val="100000"/>
              </a:lnSpc>
              <a:buSzPct val="90000"/>
              <a:buFont typeface="Wingdings 2" charset="2"/>
              <a:buChar char=""/>
            </a:pPr>
            <a:r>
              <a:rPr lang="ca-ES" sz="2200">
                <a:solidFill>
                  <a:srgbClr val="174576"/>
                </a:solidFill>
                <a:latin typeface="Corbel"/>
              </a:rPr>
              <a:t>El control intestinal s’adquireix abans que el control vesical.</a:t>
            </a:r>
            <a:endParaRPr/>
          </a:p>
          <a:p>
            <a:pPr>
              <a:lnSpc>
                <a:spcPct val="100000"/>
              </a:lnSpc>
              <a:buSzPct val="90000"/>
              <a:buFont typeface="Wingdings 2" charset="2"/>
              <a:buChar char=""/>
            </a:pPr>
            <a:r>
              <a:rPr lang="ca-ES" sz="2200">
                <a:solidFill>
                  <a:srgbClr val="174576"/>
                </a:solidFill>
                <a:latin typeface="Corbel"/>
              </a:rPr>
              <a:t>Al voltant </a:t>
            </a:r>
            <a:r>
              <a:rPr b="1" lang="ca-ES" sz="2200">
                <a:solidFill>
                  <a:srgbClr val="174576"/>
                </a:solidFill>
                <a:latin typeface="Corbel"/>
              </a:rPr>
              <a:t>dels 2 anys i mig</a:t>
            </a:r>
            <a:r>
              <a:rPr lang="ca-ES" sz="2200">
                <a:solidFill>
                  <a:srgbClr val="174576"/>
                </a:solidFill>
                <a:latin typeface="Corbel"/>
              </a:rPr>
              <a:t>, l’infant pot deixar els bolquers de dia i només els necessitarà a l’hora de dormir.</a:t>
            </a:r>
            <a:endParaRPr/>
          </a:p>
          <a:p>
            <a:pPr>
              <a:lnSpc>
                <a:spcPct val="100000"/>
              </a:lnSpc>
              <a:buSzPct val="90000"/>
              <a:buFont typeface="Wingdings 2" charset="2"/>
              <a:buChar char=""/>
            </a:pPr>
            <a:r>
              <a:rPr lang="ca-ES" sz="2200">
                <a:solidFill>
                  <a:srgbClr val="174576"/>
                </a:solidFill>
                <a:latin typeface="Corbel"/>
              </a:rPr>
              <a:t>Tot aquest procés maduratiu ha d’estar acompanyat d’un horari regular per facilitar l’adquisició de l’hàbit del control nocturn, posar-lo a dormir a la mateixa hora.</a:t>
            </a:r>
            <a:endParaRPr/>
          </a:p>
        </p:txBody>
      </p:sp>
    </p:spTree>
  </p:cSld>
  <p:timing>
    <p:tnLst>
      <p:par>
        <p:cTn id="9" dur="indefinite" restart="never" nodeType="tmRoot">
          <p:childTnLst>
            <p:seq>
              <p:cTn id="1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CustomShape 1"/>
          <p:cNvSpPr/>
          <p:nvPr/>
        </p:nvSpPr>
        <p:spPr>
          <a:xfrm>
            <a:off x="779400" y="295920"/>
            <a:ext cx="7582680" cy="11422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b"/>
          <a:p>
            <a:pPr algn="ctr">
              <a:lnSpc>
                <a:spcPct val="100000"/>
              </a:lnSpc>
            </a:pPr>
            <a:r>
              <a:rPr lang="ca-ES" sz="3800">
                <a:solidFill>
                  <a:srgbClr val="174576"/>
                </a:solidFill>
                <a:latin typeface="Corbel"/>
              </a:rPr>
              <a:t>Adquisició de l’hàbit</a:t>
            </a:r>
            <a:endParaRPr/>
          </a:p>
        </p:txBody>
      </p:sp>
      <p:sp>
        <p:nvSpPr>
          <p:cNvPr id="88" name="CustomShape 2"/>
          <p:cNvSpPr/>
          <p:nvPr/>
        </p:nvSpPr>
        <p:spPr>
          <a:xfrm>
            <a:off x="779400" y="1949760"/>
            <a:ext cx="7582680" cy="40064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>
              <a:lnSpc>
                <a:spcPct val="100000"/>
              </a:lnSpc>
              <a:buSzPct val="90000"/>
              <a:buFont typeface="Wingdings 2" charset="2"/>
              <a:buChar char=""/>
            </a:pPr>
            <a:r>
              <a:rPr lang="ca-ES" sz="2200">
                <a:solidFill>
                  <a:srgbClr val="174576"/>
                </a:solidFill>
                <a:latin typeface="Corbel"/>
              </a:rPr>
              <a:t>Quan s’aixequi uns quants dies amb els bolquers secs, podem acordar amb ell prescindir dels bolquers com una fita més d’adquisició d’autonomia, però és molt important que ell estigui d’acord.</a:t>
            </a:r>
            <a:endParaRPr/>
          </a:p>
          <a:p>
            <a:pPr>
              <a:lnSpc>
                <a:spcPct val="100000"/>
              </a:lnSpc>
              <a:buSzPct val="90000"/>
              <a:buFont typeface="Wingdings 2" charset="2"/>
              <a:buChar char=""/>
            </a:pPr>
            <a:r>
              <a:rPr lang="ca-ES" sz="2200">
                <a:solidFill>
                  <a:srgbClr val="174576"/>
                </a:solidFill>
                <a:latin typeface="Corbel"/>
              </a:rPr>
              <a:t>El 60% d’infants de 3 a 3 anys i mig assoleixen el seu propi control vesical nocturn.</a:t>
            </a:r>
            <a:endParaRPr/>
          </a:p>
          <a:p>
            <a:pPr>
              <a:lnSpc>
                <a:spcPct val="100000"/>
              </a:lnSpc>
              <a:buSzPct val="90000"/>
              <a:buFont typeface="Wingdings 2" charset="2"/>
              <a:buChar char=""/>
            </a:pPr>
            <a:r>
              <a:rPr lang="ca-ES" sz="2200">
                <a:solidFill>
                  <a:srgbClr val="174576"/>
                </a:solidFill>
                <a:latin typeface="Corbel"/>
              </a:rPr>
              <a:t>El 80% quan arriben a 5 anys</a:t>
            </a:r>
            <a:endParaRPr/>
          </a:p>
          <a:p>
            <a:pPr>
              <a:lnSpc>
                <a:spcPct val="100000"/>
              </a:lnSpc>
              <a:buSzPct val="90000"/>
              <a:buFont typeface="Wingdings 2" charset="2"/>
              <a:buChar char=""/>
            </a:pPr>
            <a:r>
              <a:rPr lang="ca-ES" sz="2200">
                <a:solidFill>
                  <a:srgbClr val="174576"/>
                </a:solidFill>
                <a:latin typeface="Corbel"/>
              </a:rPr>
              <a:t>El 90% als 6 anys </a:t>
            </a:r>
            <a:endParaRPr/>
          </a:p>
          <a:p>
            <a:pPr>
              <a:lnSpc>
                <a:spcPct val="100000"/>
              </a:lnSpc>
              <a:buSzPct val="90000"/>
              <a:buFont typeface="Wingdings 2" charset="2"/>
              <a:buChar char=""/>
            </a:pPr>
            <a:r>
              <a:rPr lang="ca-ES" sz="2200">
                <a:solidFill>
                  <a:srgbClr val="174576"/>
                </a:solidFill>
                <a:latin typeface="Corbel"/>
              </a:rPr>
              <a:t>El 95% als 10 anys.</a:t>
            </a:r>
            <a:endParaRPr/>
          </a:p>
        </p:txBody>
      </p:sp>
    </p:spTree>
  </p:cSld>
  <p:timing>
    <p:tnLst>
      <p:par>
        <p:cTn id="11" dur="indefinite" restart="never" nodeType="tmRoot">
          <p:childTnLst>
            <p:seq>
              <p:cTn id="1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CustomShape 1"/>
          <p:cNvSpPr/>
          <p:nvPr/>
        </p:nvSpPr>
        <p:spPr>
          <a:xfrm>
            <a:off x="779400" y="295920"/>
            <a:ext cx="7767000" cy="11422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b"/>
          <a:p>
            <a:pPr>
              <a:lnSpc>
                <a:spcPct val="100000"/>
              </a:lnSpc>
            </a:pPr>
            <a:r>
              <a:rPr b="1" lang="ca-ES" sz="3200" u="sng">
                <a:solidFill>
                  <a:srgbClr val="174576"/>
                </a:solidFill>
                <a:latin typeface="Corbel"/>
              </a:rPr>
              <a:t>Quan ha de preocupar que l’infant mulli el llit</a:t>
            </a:r>
            <a:endParaRPr/>
          </a:p>
        </p:txBody>
      </p:sp>
      <p:sp>
        <p:nvSpPr>
          <p:cNvPr id="90" name="CustomShape 2"/>
          <p:cNvSpPr/>
          <p:nvPr/>
        </p:nvSpPr>
        <p:spPr>
          <a:xfrm>
            <a:off x="779400" y="1949760"/>
            <a:ext cx="7582680" cy="40064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>
              <a:lnSpc>
                <a:spcPct val="100000"/>
              </a:lnSpc>
              <a:buSzPct val="90000"/>
              <a:buFont typeface="Wingdings 2" charset="2"/>
              <a:buChar char=""/>
            </a:pPr>
            <a:r>
              <a:rPr lang="ca-ES" sz="2200">
                <a:solidFill>
                  <a:srgbClr val="174576"/>
                </a:solidFill>
                <a:latin typeface="Corbel"/>
              </a:rPr>
              <a:t>Ha de preocupar quan l’infant no hagi pogut controlar la micció nocturna a partir dels 5 anys.</a:t>
            </a:r>
            <a:endParaRPr/>
          </a:p>
          <a:p>
            <a:pPr>
              <a:lnSpc>
                <a:spcPct val="100000"/>
              </a:lnSpc>
              <a:buSzPct val="90000"/>
              <a:buFont typeface="Wingdings 2" charset="2"/>
              <a:buChar char=""/>
            </a:pPr>
            <a:r>
              <a:rPr lang="ca-ES" sz="2200">
                <a:solidFill>
                  <a:srgbClr val="174576"/>
                </a:solidFill>
                <a:latin typeface="Corbel"/>
              </a:rPr>
              <a:t>Cal no dramatitzar perquè cada nen té el seu ritme de maduració . </a:t>
            </a:r>
            <a:endParaRPr/>
          </a:p>
          <a:p>
            <a:pPr>
              <a:lnSpc>
                <a:spcPct val="100000"/>
              </a:lnSpc>
              <a:buSzPct val="90000"/>
              <a:buFont typeface="Wingdings 2" charset="2"/>
              <a:buChar char=""/>
            </a:pPr>
            <a:r>
              <a:rPr lang="ca-ES" sz="2200">
                <a:solidFill>
                  <a:srgbClr val="174576"/>
                </a:solidFill>
                <a:latin typeface="Corbel"/>
              </a:rPr>
              <a:t>Però no convé una actitud passiva, pensant que amb l’edat s’arreglarà.</a:t>
            </a:r>
            <a:endParaRPr/>
          </a:p>
          <a:p>
            <a:pPr>
              <a:lnSpc>
                <a:spcPct val="100000"/>
              </a:lnSpc>
              <a:buSzPct val="90000"/>
              <a:buFont typeface="Wingdings 2" charset="2"/>
              <a:buChar char=""/>
            </a:pPr>
            <a:r>
              <a:rPr lang="ca-ES" sz="2200">
                <a:solidFill>
                  <a:srgbClr val="174576"/>
                </a:solidFill>
                <a:latin typeface="Corbel"/>
              </a:rPr>
              <a:t>Els infants ho pateixen interiorment  i no s’atreveixen a anar a casa dels companys, o de colònies.</a:t>
            </a:r>
            <a:endParaRPr/>
          </a:p>
        </p:txBody>
      </p:sp>
    </p:spTree>
  </p:cSld>
  <p:timing>
    <p:tnLst>
      <p:par>
        <p:cTn id="13" dur="indefinite" restart="never" nodeType="tmRoot">
          <p:childTnLst>
            <p:seq>
              <p:cTn id="1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CustomShape 1"/>
          <p:cNvSpPr/>
          <p:nvPr/>
        </p:nvSpPr>
        <p:spPr>
          <a:xfrm>
            <a:off x="779400" y="295920"/>
            <a:ext cx="7582680" cy="11422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b"/>
          <a:p>
            <a:pPr algn="ctr">
              <a:lnSpc>
                <a:spcPct val="100000"/>
              </a:lnSpc>
            </a:pPr>
            <a:r>
              <a:rPr b="1" lang="ca-ES" sz="3800" u="sng">
                <a:solidFill>
                  <a:srgbClr val="174576"/>
                </a:solidFill>
                <a:latin typeface="Corbel"/>
              </a:rPr>
              <a:t>Quines causes pot tenir?</a:t>
            </a:r>
            <a:endParaRPr/>
          </a:p>
        </p:txBody>
      </p:sp>
      <p:sp>
        <p:nvSpPr>
          <p:cNvPr id="92" name="CustomShape 2"/>
          <p:cNvSpPr/>
          <p:nvPr/>
        </p:nvSpPr>
        <p:spPr>
          <a:xfrm>
            <a:off x="779400" y="1949760"/>
            <a:ext cx="7582680" cy="40064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>
              <a:lnSpc>
                <a:spcPct val="100000"/>
              </a:lnSpc>
              <a:buSzPct val="90000"/>
              <a:buFont typeface="Wingdings 2" charset="2"/>
              <a:buChar char=""/>
            </a:pPr>
            <a:r>
              <a:rPr b="1" lang="ca-ES" sz="2200" u="sng">
                <a:solidFill>
                  <a:srgbClr val="174576"/>
                </a:solidFill>
                <a:latin typeface="Corbel"/>
              </a:rPr>
              <a:t>Factors maduratius de la connexió de la bufeta amb el sistema nerviós:</a:t>
            </a:r>
            <a:r>
              <a:rPr lang="ca-ES" sz="2200">
                <a:solidFill>
                  <a:srgbClr val="174576"/>
                </a:solidFill>
                <a:latin typeface="Corbel"/>
              </a:rPr>
              <a:t> es tracta de bufetes que retenen poca quantitat d’orina i qualsevol estímul  ( atac de riure, por...) desencadena una micció espontània, s’explica per un </a:t>
            </a:r>
            <a:r>
              <a:rPr lang="ca-ES" sz="2200" u="sng">
                <a:solidFill>
                  <a:srgbClr val="174576"/>
                </a:solidFill>
                <a:latin typeface="Corbel"/>
              </a:rPr>
              <a:t>dèficit</a:t>
            </a:r>
            <a:r>
              <a:rPr lang="ca-ES" sz="2200">
                <a:solidFill>
                  <a:srgbClr val="174576"/>
                </a:solidFill>
                <a:latin typeface="Corbel"/>
              </a:rPr>
              <a:t> </a:t>
            </a:r>
            <a:r>
              <a:rPr lang="ca-ES" sz="2200" u="sng">
                <a:solidFill>
                  <a:srgbClr val="174576"/>
                </a:solidFill>
                <a:latin typeface="Corbel"/>
              </a:rPr>
              <a:t>maduratiu dels nervis </a:t>
            </a:r>
            <a:r>
              <a:rPr lang="ca-ES" sz="2200">
                <a:solidFill>
                  <a:srgbClr val="174576"/>
                </a:solidFill>
                <a:latin typeface="Corbel"/>
              </a:rPr>
              <a:t>que recullen la sensibilitat d’aquesta zona i desencadenen una resposta motora.</a:t>
            </a:r>
            <a:endParaRPr/>
          </a:p>
          <a:p>
            <a:pPr>
              <a:lnSpc>
                <a:spcPct val="100000"/>
              </a:lnSpc>
              <a:buSzPct val="90000"/>
              <a:buFont typeface="Wingdings 2" charset="2"/>
              <a:buChar char=""/>
            </a:pPr>
            <a:r>
              <a:rPr b="1" lang="ca-ES" sz="2200" u="sng">
                <a:solidFill>
                  <a:srgbClr val="174576"/>
                </a:solidFill>
                <a:latin typeface="Corbel"/>
              </a:rPr>
              <a:t>Factors de son profund: </a:t>
            </a:r>
            <a:r>
              <a:rPr lang="ca-ES" sz="2200">
                <a:solidFill>
                  <a:srgbClr val="174576"/>
                </a:solidFill>
                <a:latin typeface="Corbel"/>
              </a:rPr>
              <a:t> En entrar en una fase de son profund es pot provocar una relaxació profunda que inclogui la musculatura de la bufeta i provocar una obertura de l’esfínter.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timing>
    <p:tnLst>
      <p:par>
        <p:cTn id="15" dur="indefinite" restart="never" nodeType="tmRoot">
          <p:childTnLst>
            <p:seq>
              <p:cTn id="1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CustomShape 1"/>
          <p:cNvSpPr/>
          <p:nvPr/>
        </p:nvSpPr>
        <p:spPr>
          <a:xfrm>
            <a:off x="779400" y="295920"/>
            <a:ext cx="7582680" cy="11422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b"/>
          <a:p>
            <a:pPr algn="ctr">
              <a:lnSpc>
                <a:spcPct val="100000"/>
              </a:lnSpc>
            </a:pPr>
            <a:r>
              <a:rPr lang="ca-ES" sz="3800">
                <a:solidFill>
                  <a:srgbClr val="174576"/>
                </a:solidFill>
                <a:latin typeface="Corbel"/>
              </a:rPr>
              <a:t>Continuació :causes</a:t>
            </a:r>
            <a:endParaRPr/>
          </a:p>
        </p:txBody>
      </p:sp>
      <p:sp>
        <p:nvSpPr>
          <p:cNvPr id="94" name="CustomShape 2"/>
          <p:cNvSpPr/>
          <p:nvPr/>
        </p:nvSpPr>
        <p:spPr>
          <a:xfrm>
            <a:off x="779400" y="1949760"/>
            <a:ext cx="7582680" cy="40064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>
              <a:lnSpc>
                <a:spcPct val="100000"/>
              </a:lnSpc>
              <a:buSzPct val="90000"/>
              <a:buFont typeface="Wingdings 2" charset="2"/>
              <a:buChar char=""/>
            </a:pPr>
            <a:r>
              <a:rPr b="1" lang="ca-ES" sz="2200" u="sng">
                <a:solidFill>
                  <a:srgbClr val="174576"/>
                </a:solidFill>
                <a:latin typeface="Corbel"/>
              </a:rPr>
              <a:t>Factors genètics: </a:t>
            </a:r>
            <a:r>
              <a:rPr lang="ca-ES" sz="2200">
                <a:solidFill>
                  <a:srgbClr val="174576"/>
                </a:solidFill>
                <a:latin typeface="Corbel"/>
              </a:rPr>
              <a:t>els fills de pares que van passar per aquesta situació ho patiran amb major probabilitat.</a:t>
            </a:r>
            <a:endParaRPr/>
          </a:p>
          <a:p>
            <a:pPr>
              <a:lnSpc>
                <a:spcPct val="100000"/>
              </a:lnSpc>
              <a:buSzPct val="90000"/>
              <a:buFont typeface="Wingdings 2" charset="2"/>
              <a:buChar char=""/>
            </a:pPr>
            <a:r>
              <a:rPr b="1" lang="ca-ES" sz="2200" u="sng">
                <a:solidFill>
                  <a:srgbClr val="174576"/>
                </a:solidFill>
                <a:latin typeface="Corbel"/>
              </a:rPr>
              <a:t>Factors psicològics o conflictes emocionals: </a:t>
            </a:r>
            <a:r>
              <a:rPr lang="ca-ES" sz="2200">
                <a:solidFill>
                  <a:srgbClr val="174576"/>
                </a:solidFill>
                <a:latin typeface="Corbel"/>
              </a:rPr>
              <a:t>pares excessivament rígids, el naixement d’un germà , com una manera de cridar l’atenció als pares.</a:t>
            </a:r>
            <a:endParaRPr/>
          </a:p>
          <a:p>
            <a:pPr>
              <a:lnSpc>
                <a:spcPct val="100000"/>
              </a:lnSpc>
              <a:buSzPct val="90000"/>
              <a:buFont typeface="Wingdings 2" charset="2"/>
              <a:buChar char=""/>
            </a:pPr>
            <a:r>
              <a:rPr b="1" lang="ca-ES" sz="2200" u="sng">
                <a:solidFill>
                  <a:srgbClr val="174576"/>
                </a:solidFill>
                <a:latin typeface="Corbel"/>
              </a:rPr>
              <a:t>Factors urològics. </a:t>
            </a:r>
            <a:r>
              <a:rPr lang="ca-ES" sz="2200">
                <a:solidFill>
                  <a:srgbClr val="174576"/>
                </a:solidFill>
                <a:latin typeface="Corbel"/>
              </a:rPr>
              <a:t>A causa d’infeccions de repetició sense manifestació externa, especialment en nenes.</a:t>
            </a:r>
            <a:endParaRPr/>
          </a:p>
          <a:p>
            <a:pPr>
              <a:lnSpc>
                <a:spcPct val="100000"/>
              </a:lnSpc>
              <a:buSzPct val="90000"/>
              <a:buFont typeface="Wingdings 2" charset="2"/>
              <a:buChar char=""/>
            </a:pPr>
            <a:r>
              <a:rPr b="1" lang="ca-ES" sz="2200" u="sng">
                <a:solidFill>
                  <a:srgbClr val="174576"/>
                </a:solidFill>
                <a:latin typeface="Corbel"/>
              </a:rPr>
              <a:t>Factors ossis: </a:t>
            </a:r>
            <a:r>
              <a:rPr lang="ca-ES" sz="2200">
                <a:solidFill>
                  <a:srgbClr val="174576"/>
                </a:solidFill>
                <a:latin typeface="Corbel"/>
              </a:rPr>
              <a:t>com la presència d’espina bífida o una altra alteració òssia de la part quasi final de la columna ( lumbosacre) això pot explicar un retard de maduració del control de la micció.</a:t>
            </a:r>
            <a:endParaRPr/>
          </a:p>
        </p:txBody>
      </p:sp>
    </p:spTree>
  </p:cSld>
  <p:timing>
    <p:tnLst>
      <p:par>
        <p:cTn id="17" dur="indefinite" restart="never" nodeType="tmRoot">
          <p:childTnLst>
            <p:seq>
              <p:cTn id="1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