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2"/>
  </p:notesMasterIdLst>
  <p:sldIdLst>
    <p:sldId id="256" r:id="rId2"/>
    <p:sldId id="261" r:id="rId3"/>
    <p:sldId id="260" r:id="rId4"/>
    <p:sldId id="262" r:id="rId5"/>
    <p:sldId id="267" r:id="rId6"/>
    <p:sldId id="270" r:id="rId7"/>
    <p:sldId id="264" r:id="rId8"/>
    <p:sldId id="275" r:id="rId9"/>
    <p:sldId id="263" r:id="rId10"/>
    <p:sldId id="271" r:id="rId11"/>
    <p:sldId id="272" r:id="rId12"/>
    <p:sldId id="273" r:id="rId13"/>
    <p:sldId id="274" r:id="rId14"/>
    <p:sldId id="257" r:id="rId15"/>
    <p:sldId id="258" r:id="rId16"/>
    <p:sldId id="265" r:id="rId17"/>
    <p:sldId id="276" r:id="rId18"/>
    <p:sldId id="266" r:id="rId19"/>
    <p:sldId id="268" r:id="rId20"/>
    <p:sldId id="26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 autoAdjust="0"/>
    <p:restoredTop sz="88622" autoAdjust="0"/>
  </p:normalViewPr>
  <p:slideViewPr>
    <p:cSldViewPr snapToGrid="0">
      <p:cViewPr varScale="1">
        <p:scale>
          <a:sx n="95" d="100"/>
          <a:sy n="95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44fce77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44fce77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Hola a tothom, amb aquesta presentació voldríem fer un repàs del Pla d’Emergència del Centre, en concret “què fer en una situació d’emergència” i “com procedir en cas d’evacuació” ...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L’edifici de Comerç i Màrqueting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té una única 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sortida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 al Camp de futbol 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des de les diferents zones.</a:t>
            </a:r>
          </a:p>
        </p:txBody>
      </p:sp>
    </p:spTree>
    <p:extLst>
      <p:ext uri="{BB962C8B-B14F-4D97-AF65-F5344CB8AC3E}">
        <p14:creationId xmlns:p14="http://schemas.microsoft.com/office/powerpoint/2010/main" val="22640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L’edifici d’Imatge Personal te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única sortida cap al Camp de futbol des de les diferents zones. El docent present a la IP1 comprovarà que no queda ningú al departament, magatzem 1 i a l’aula IP2, mentre que el docent present a la IP4 comprovarà que no queda ningú al magatzem 2 i a l’aula IP3</a:t>
            </a:r>
          </a:p>
        </p:txBody>
      </p:sp>
    </p:spTree>
    <p:extLst>
      <p:ext uri="{BB962C8B-B14F-4D97-AF65-F5344CB8AC3E}">
        <p14:creationId xmlns:p14="http://schemas.microsoft.com/office/powerpoint/2010/main" val="159171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Cada conjunt de caragoleres tenen sortides cap al Camp de futbol. L’últim docent en sortir (per defecte els que es troben a SC1, SA1 i SA3 seran els encarregats de comprovar que no queda </a:t>
            </a:r>
            <a:r>
              <a:rPr lang="ca-E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ningún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 a cap espai (departaments, magatzems, lavabos,…)</a:t>
            </a:r>
          </a:p>
        </p:txBody>
      </p:sp>
    </p:spTree>
    <p:extLst>
      <p:ext uri="{BB962C8B-B14F-4D97-AF65-F5344CB8AC3E}">
        <p14:creationId xmlns:p14="http://schemas.microsoft.com/office/powerpoint/2010/main" val="406213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Les caragoleres CAN1, CAN1 i CAN3 tenen dues sortides cap al Camp de bàsquet. El professorat comprovarà que no queda ningú a la seva aula. El professorat de la CAN2 comprovarà també que no queda ningú a la CAN3.  </a:t>
            </a:r>
          </a:p>
        </p:txBody>
      </p:sp>
    </p:spTree>
    <p:extLst>
      <p:ext uri="{BB962C8B-B14F-4D97-AF65-F5344CB8AC3E}">
        <p14:creationId xmlns:p14="http://schemas.microsoft.com/office/powerpoint/2010/main" val="2357189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En cada espai del centre es pot trobar un plànol de les vies d’evacuació i informació important des del punt de vista d’una evacuació com el que es mostra en pantalla... Aquest plànol és important treballar-lo amb l’alumnat en tutoria.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En aquest cas és el plànol de les vies d’evacuació de l’aula de </a:t>
            </a:r>
            <a:r>
              <a:rPr lang="ca-ES" i="1" noProof="0" dirty="0" err="1"/>
              <a:t>Tecno</a:t>
            </a:r>
            <a:r>
              <a:rPr lang="ca-ES" noProof="0" dirty="0"/>
              <a:t>, on es pot observar el plànol de planta amb la via d’evacuació prevista i una llegenda amb la simbologia utilitzada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També es pot trobar una sèrie d’indicacions en cas d’emergència...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Aquestes indicacions són: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Seguiu les instruccions del professorat.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Aneu de presa, però sense córrer.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Deixeu els abrics i el material escolar a l’aula.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Abans d’abandonar l’aula deixeu les finestres tancades i les persianes aixecades.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Guardeu l’ordre de la fila, recordeu que heu de sortir per la porta que us indiqui el professorat.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utilitzeu l’ascensor.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sortiu fora del recinte escolar, espereu-vos al punt de concentració que us hagi indicat el professorat (camp de futbol o pista de bàsquet).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trobeu fum, avanceu a quatre grapes, l’aire fresc és arran de terra.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hi ha foc o fum darrere la porta mantingueu-la tancada i tapeu amb roba les escletxes existents i feu-vos veure per la finestra</a:t>
            </a: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36514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668677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54638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just">
              <a:lnSpc>
                <a:spcPct val="107000"/>
              </a:lnSpc>
              <a:buClr>
                <a:schemeClr val="bg1"/>
              </a:buClr>
              <a:buNone/>
              <a:tabLst>
                <a:tab pos="90170" algn="l"/>
              </a:tabLst>
            </a:pPr>
            <a:r>
              <a:rPr lang="ca-ES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poder afrontar una emergència de la millor manera possible, és necessari estar preparats... Però com?</a:t>
            </a:r>
          </a:p>
          <a:p>
            <a:pPr marL="158750" lvl="0" indent="0" algn="just">
              <a:lnSpc>
                <a:spcPct val="107000"/>
              </a:lnSpc>
              <a:buClr>
                <a:schemeClr val="bg1"/>
              </a:buClr>
              <a:buNone/>
              <a:tabLst>
                <a:tab pos="90170" algn="l"/>
              </a:tabLst>
            </a:pPr>
            <a:r>
              <a:rPr lang="ca-ES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el personal del centre: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Llegir el Pla d’Emergència </a:t>
            </a:r>
            <a:r>
              <a:rPr lang="ca-E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actualitzat que es pot trobar a </a:t>
            </a:r>
            <a:r>
              <a:rPr lang="ca-ES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l’iEduca</a:t>
            </a:r>
            <a:r>
              <a:rPr lang="ca-E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Qualitat/Documents de Gestió/Document Marc de Centre (PEC)/07 PRL (Prevenció de Riscos)/2022-23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Donar un cop d’ull als Plànols de les vies d’evacuació dels espais que s’utilitzen habitualment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Veure aquesta presentació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activament en el simulacre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11586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Així, en una situació d’emergència tota la població escolar ha d’estar formada e informada mínimament de com s’ha d’actuar, és a dir: l’alumnat, el professorat, el personal d’administració i serveis, i, en definitiva, qualsevol persona del centre.</a:t>
            </a:r>
          </a:p>
        </p:txBody>
      </p:sp>
    </p:spTree>
    <p:extLst>
      <p:ext uri="{BB962C8B-B14F-4D97-AF65-F5344CB8AC3E}">
        <p14:creationId xmlns:p14="http://schemas.microsoft.com/office/powerpoint/2010/main" val="119264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just">
              <a:lnSpc>
                <a:spcPct val="107000"/>
              </a:lnSpc>
              <a:buClr>
                <a:schemeClr val="bg1"/>
              </a:buClr>
              <a:buNone/>
              <a:tabLst>
                <a:tab pos="90170" algn="l"/>
              </a:tabLst>
            </a:pPr>
            <a:r>
              <a:rPr lang="ca-ES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Tutors amb el seu alumnat: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Donar un cop d’ull als Plànols de les vies d’evacuació</a:t>
            </a:r>
            <a:r>
              <a:rPr lang="ca-ES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explicar els seus “elements”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Repassar i explicar les indicacions en cas d’emergència </a:t>
            </a:r>
            <a:r>
              <a:rPr lang="ca-ES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hem vist abans i que també estan als plànols de les vies d’evacuació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 un assaig (</a:t>
            </a:r>
            <a:r>
              <a:rPr lang="ca-ES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 al simulacre) de tot el recorregut fins al punt de concentració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activament en el simulacre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59322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Comencem donant un cop d’ull al protocol d’avant d’una situació d’emergència: Un alumne detecta una emergència (per exemple un incendi), ha d’avisar al primer professor o professora que trobi i aquesta persona comprova que, efectivament, es tracta d’una situació d’emergència.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O, també, és possible que la persona que ha detectat l’emergència sigui docent, PAS, o qualsevol altre personal del centre...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noProof="0" dirty="0"/>
              <a:t>En qualsevol dels dos casos s’haurà d’anar a avisar ràpidament al Director del Centre que serà la persona responsable de valorar la situació, decidir</a:t>
            </a:r>
            <a:r>
              <a:rPr lang="ca-ES" dirty="0"/>
              <a:t> les mesures que s’hagin de prendre </a:t>
            </a:r>
            <a:r>
              <a:rPr lang="ca-ES" noProof="0" dirty="0"/>
              <a:t>i, fins i tot, donar l’alarma si ho considera necessari.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a-ES" noProof="0" dirty="0"/>
              <a:t>El director està normalment als despatxos de Direcció, si és així, s’encarregarà d’activar l’alarma, que està a Consergeria i avisar des d’allí tant a bombers com al Centre de Recepció d’alarmes (CRA).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a-ES" noProof="0" dirty="0"/>
              <a:t>Si no es troba al Director, s’avisarà a qualsevol membre de l’Equip Directiu que es trobi, o al Coordinador de Prevenció de Riscos Laborals, que es faran càrrec de la situació.</a:t>
            </a:r>
          </a:p>
        </p:txBody>
      </p:sp>
    </p:spTree>
    <p:extLst>
      <p:ext uri="{BB962C8B-B14F-4D97-AF65-F5344CB8AC3E}">
        <p14:creationId xmlns:p14="http://schemas.microsoft.com/office/powerpoint/2010/main" val="31054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04775" algn="just">
              <a:lnSpc>
                <a:spcPct val="107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Evacuació: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marR="0" lvl="1" indent="-1698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  <a:defRPr/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tracta d’una emergència que normalment prové del mateix edifici o zones properes, per exemple un incendi, una fuita de gas,...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 de sortir de les aules i els edificis cap al punt de concentració corresponent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Senyal acústic: mitjançant un so continu.</a:t>
            </a:r>
          </a:p>
          <a:p>
            <a:pPr marL="285750" lvl="0" indent="-104775" algn="just">
              <a:lnSpc>
                <a:spcPct val="107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Confinament: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marR="0" lvl="1" indent="-1698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  <a:defRPr/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tracta d’una emergència que prové del exterior: accident químic,...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 d’entrar a les aules i edificis corresponents.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Senyal acústic: mitjançant un so discontinu: 3”de so i 1” de silenci</a:t>
            </a:r>
          </a:p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endParaRPr lang="ca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  <a:tabLst>
                <a:tab pos="90170" algn="l"/>
              </a:tabLst>
            </a:pPr>
            <a:r>
              <a:rPr lang="ca-ES" noProof="0" dirty="0"/>
              <a:t>Així comença a sonar la alarma i el </a:t>
            </a:r>
            <a:r>
              <a:rPr lang="ca-ES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</a:t>
            </a: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sable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l’ha activat, ja ha avisat als bombers i al CRA i es troba a Consergeria, a l’espera instruccions i encarregant-se de la </a:t>
            </a: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coordinació general de</a:t>
            </a: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l’emergència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 Consergeria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obre les dues portes de l’edifici principal, que són les vies d’evacuació principal, obre els diferents accessos del centre (per donar accés al personal d’emergències) i tanca el subministrament elèctric i de gas. Prèviament s’hauran assegurat que ningú hagi utilitzat l’ascensor</a:t>
            </a:r>
          </a:p>
          <a:p>
            <a:pPr marL="342900" indent="-342900" algn="just">
              <a:lnSpc>
                <a:spcPct val="107000"/>
              </a:lnSpc>
              <a:buClr>
                <a:schemeClr val="tx1"/>
              </a:buClr>
              <a:buFont typeface="+mj-lt"/>
              <a:buAutoNum type="arabicPeriod"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Mentre s’ha iniciat l’evacuació: l’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alumnat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professorat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la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resta de personal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han d’abandonar els edificis de manera ordenada i seguint les indicacions dels docents coordinadors </a:t>
            </a:r>
            <a:r>
              <a:rPr lang="ca-ES" b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s’hauran de dirigir al corresponent punt de concentració (camp de futbol o canxa de bàsquet)</a:t>
            </a:r>
            <a:endParaRPr lang="ca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coordinadors de planta són els docents que es troben a les aules més llunyanes i per tant són dels últims en abandonar la planta... </a:t>
            </a:r>
          </a:p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 la planta 0 els coordinadors de planta seran els que en el moment de l’emergència estan al despatx 0.4, a l’aula 0.14 i a l’aula 0.20. En el seu recorregut de sortida hauran de comprovar que no queda ningú en cap espai, ja siguin aules, lavabos, despatxos,... </a:t>
            </a:r>
          </a:p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L’alumnat i professorat que estan realitzant l’evacuació des del passadís de secretaria, despatxos,...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tot l’aula 0.0, hauran de sortir per la porta principal i dirigir-se cap al camp de futbol</a:t>
            </a:r>
          </a:p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Mentre que la resta, haurà de sortir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la porta del pati, passant pel davant de la cantina i continuant cap a la pista de bàsquet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2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+mj-lt"/>
              <a:buNone/>
              <a:tabLst>
                <a:tab pos="90170" algn="l"/>
              </a:tabLst>
              <a:defRPr/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A la planta 1 els coordinadors de planta seran els que en el moment de l’emergència estan a les aules 1.4, 0.12 i 1.20. Igual que en el cas anterior durant el seu recorregut han de comprovar que no queda ningú en cap espai.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+mj-lt"/>
              <a:buNone/>
              <a:tabLst>
                <a:tab pos="90170" algn="l"/>
              </a:tabLst>
              <a:defRPr/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Veien aquest plànol de la planta 1 podem veure que les escales és un punt que pot dificultar molt una correcta evacuació, per aquest motiu les persones que estan realitzant l’evacuació des del costat del passadís de </a:t>
            </a:r>
            <a:r>
              <a:rPr lang="ca-ES" i="1" noProof="0" dirty="0">
                <a:latin typeface="Arial" panose="020B0604020202020204" pitchFamily="34" charset="0"/>
                <a:cs typeface="Arial" panose="020B0604020202020204" pitchFamily="34" charset="0"/>
              </a:rPr>
              <a:t>Tecno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 hauran de baixar les escales pel costat de la paret i sortir per la porta principal cap el camp de futbol. Mentre, la resta baixarà les escales pel costat de la barana i sortirà per la porta del pati, passant pel davant de la cantina i continuant cap a la pista de bàsquet</a:t>
            </a:r>
          </a:p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8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Tots els espais de l’edifici del gimnàs evacuen per la porta principal per dirigir-se cap al </a:t>
            </a:r>
            <a:r>
              <a:rPr lang="ca-ES" b="1" noProof="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de bàsquet</a:t>
            </a: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. El docent present en aquell moment s’encarregarà de que no queda ningú en cap espai del gimnàs</a:t>
            </a:r>
          </a:p>
        </p:txBody>
      </p:sp>
    </p:spTree>
    <p:extLst>
      <p:ext uri="{BB962C8B-B14F-4D97-AF65-F5344CB8AC3E}">
        <p14:creationId xmlns:p14="http://schemas.microsoft.com/office/powerpoint/2010/main" val="106693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35544d2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35544d2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Clr>
                <a:schemeClr val="tx1"/>
              </a:buClr>
              <a:buFont typeface="+mj-lt"/>
              <a:buNone/>
              <a:tabLst>
                <a:tab pos="90170" algn="l"/>
              </a:tabLst>
            </a:pPr>
            <a:r>
              <a:rPr lang="ca-ES" noProof="0" dirty="0">
                <a:latin typeface="Arial" panose="020B0604020202020204" pitchFamily="34" charset="0"/>
                <a:cs typeface="Arial" panose="020B0604020202020204" pitchFamily="34" charset="0"/>
              </a:rPr>
              <a:t>L’edifici de Fusteria i Moble es pot considerat dividit en dos grans zones (dibuixades en verd i blau) i cadascuna evacua cap a un costat de l’edifici, tot i que al final tothom evacua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cap a la pista de bàsquet que és el punt de reunió.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Cada docent haurà de comprovar que no queda ningú darrere seu, el docent ubicat a la zona 1 haurà de comprovar que no hi ha ningú als WC, en absència de professorat en aquesta zona s’encarregaria el professorat de la zona 2, i si no el de la zona 3.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81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604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4166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6320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7974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3016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3767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7374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9475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6837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5179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1372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6148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46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8278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2666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7025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50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15859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1D569A8-1AD9-7E79-66F0-D72443C93461}"/>
              </a:ext>
            </a:extLst>
          </p:cNvPr>
          <p:cNvSpPr/>
          <p:nvPr/>
        </p:nvSpPr>
        <p:spPr>
          <a:xfrm>
            <a:off x="5791200" y="3976255"/>
            <a:ext cx="3089564" cy="8174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2023-2024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AC52BE8-B6C1-21CB-C858-2A496A487BAC}"/>
              </a:ext>
            </a:extLst>
          </p:cNvPr>
          <p:cNvGrpSpPr>
            <a:grpSpLocks noChangeAspect="1"/>
          </p:cNvGrpSpPr>
          <p:nvPr/>
        </p:nvGrpSpPr>
        <p:grpSpPr>
          <a:xfrm>
            <a:off x="566294" y="491836"/>
            <a:ext cx="5993833" cy="2147455"/>
            <a:chOff x="413894" y="339436"/>
            <a:chExt cx="5993833" cy="214745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7139308-4D26-DDAA-E924-2E8F78F8AFCE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Google Shape;87;p13">
              <a:extLst>
                <a:ext uri="{FF2B5EF4-FFF2-40B4-BE49-F238E27FC236}">
                  <a16:creationId xmlns:a16="http://schemas.microsoft.com/office/drawing/2014/main" id="{633DF66C-F543-047D-9295-F1AF98570068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C467E49-BB82-AF3F-99F8-24CB80B0E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9364519-F8BF-938D-CE88-2D5EE18273E3}"/>
              </a:ext>
            </a:extLst>
          </p:cNvPr>
          <p:cNvSpPr/>
          <p:nvPr/>
        </p:nvSpPr>
        <p:spPr>
          <a:xfrm>
            <a:off x="566294" y="2893413"/>
            <a:ext cx="8314470" cy="8174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les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seus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Font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kumimoji="0" lang="es-E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Cots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74CBD41-043C-CD5F-F5CB-B284A14F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64" y="1095705"/>
            <a:ext cx="7033970" cy="39777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l’edifici de Comerç i Màrqueting...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98141849-A483-F2A8-97C0-37CB931E33D1}"/>
              </a:ext>
            </a:extLst>
          </p:cNvPr>
          <p:cNvSpPr/>
          <p:nvPr/>
        </p:nvSpPr>
        <p:spPr>
          <a:xfrm>
            <a:off x="8246435" y="4478213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210BF51-6F03-E833-35DD-D4FFFC3299B4}"/>
              </a:ext>
            </a:extLst>
          </p:cNvPr>
          <p:cNvCxnSpPr>
            <a:cxnSpLocks/>
          </p:cNvCxnSpPr>
          <p:nvPr/>
        </p:nvCxnSpPr>
        <p:spPr>
          <a:xfrm flipH="1">
            <a:off x="6428786" y="4789376"/>
            <a:ext cx="439425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68E2D26-1442-54A7-2D55-7D07D3D68A0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80440" y="1541812"/>
            <a:ext cx="3194840" cy="2677962"/>
          </a:xfrm>
          <a:prstGeom prst="bentConnector3">
            <a:avLst>
              <a:gd name="adj1" fmla="val 69081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rot="10800000">
            <a:off x="1587447" y="1160910"/>
            <a:ext cx="3329395" cy="12700"/>
          </a:xfrm>
          <a:prstGeom prst="bentConnector3">
            <a:avLst>
              <a:gd name="adj1" fmla="val 50000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81347" y="2131228"/>
            <a:ext cx="2557926" cy="862216"/>
          </a:xfrm>
          <a:prstGeom prst="bentConnector3">
            <a:avLst>
              <a:gd name="adj1" fmla="val 61602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D4F27E58-6303-D897-1B2D-9EDBBDC2D1B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71362" y="1286762"/>
            <a:ext cx="3086460" cy="3079686"/>
          </a:xfrm>
          <a:prstGeom prst="bentConnector3">
            <a:avLst>
              <a:gd name="adj1" fmla="val 87942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C924E159-B2C9-133D-39F1-2D812BD8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3" y="1100477"/>
            <a:ext cx="1394581" cy="36579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8D09053-7594-2F5E-C3AC-A37D34E8C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936" y="3855994"/>
            <a:ext cx="286537" cy="274344"/>
          </a:xfrm>
          <a:prstGeom prst="rect">
            <a:avLst/>
          </a:prstGeom>
        </p:spPr>
      </p:pic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0FFD7DFB-A144-BEFE-C699-03B3F6D9981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38391" y="2407370"/>
            <a:ext cx="3514393" cy="1266396"/>
          </a:xfrm>
          <a:prstGeom prst="bentConnector3">
            <a:avLst>
              <a:gd name="adj1" fmla="val 80583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angular 62">
            <a:extLst>
              <a:ext uri="{FF2B5EF4-FFF2-40B4-BE49-F238E27FC236}">
                <a16:creationId xmlns:a16="http://schemas.microsoft.com/office/drawing/2014/main" id="{E02B9D45-14DB-DCCD-50B2-FDBA662E8EBA}"/>
              </a:ext>
            </a:extLst>
          </p:cNvPr>
          <p:cNvCxnSpPr>
            <a:cxnSpLocks/>
          </p:cNvCxnSpPr>
          <p:nvPr/>
        </p:nvCxnSpPr>
        <p:spPr>
          <a:xfrm>
            <a:off x="4853441" y="4486234"/>
            <a:ext cx="1037977" cy="507218"/>
          </a:xfrm>
          <a:prstGeom prst="bentConnector3">
            <a:avLst>
              <a:gd name="adj1" fmla="val 100229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90681E6-4885-C182-29B8-8E40589A2022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938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F98C8E-CE27-D631-B0B3-59F44FC48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6"/>
          <a:stretch/>
        </p:blipFill>
        <p:spPr>
          <a:xfrm>
            <a:off x="994611" y="1208808"/>
            <a:ext cx="6534255" cy="38062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l’edifici d’</a:t>
            </a:r>
            <a:r>
              <a:rPr lang="ca-ES" sz="2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Imatge Personal...</a:t>
            </a:r>
            <a:endParaRPr kumimoji="0" lang="ca-ES" sz="23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210BF51-6F03-E833-35DD-D4FFFC3299B4}"/>
              </a:ext>
            </a:extLst>
          </p:cNvPr>
          <p:cNvCxnSpPr>
            <a:cxnSpLocks/>
          </p:cNvCxnSpPr>
          <p:nvPr/>
        </p:nvCxnSpPr>
        <p:spPr>
          <a:xfrm flipH="1">
            <a:off x="4888343" y="2767263"/>
            <a:ext cx="1094127" cy="1774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68E2D26-1442-54A7-2D55-7D07D3D68A0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50000" y="2614111"/>
            <a:ext cx="2774560" cy="1307006"/>
          </a:xfrm>
          <a:prstGeom prst="bentConnector3">
            <a:avLst>
              <a:gd name="adj1" fmla="val 67924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rot="10800000">
            <a:off x="2430379" y="1556085"/>
            <a:ext cx="2242090" cy="236579"/>
          </a:xfrm>
          <a:prstGeom prst="bentConnector3">
            <a:avLst>
              <a:gd name="adj1" fmla="val 50000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trella: 5 puntas 44">
            <a:extLst>
              <a:ext uri="{FF2B5EF4-FFF2-40B4-BE49-F238E27FC236}">
                <a16:creationId xmlns:a16="http://schemas.microsoft.com/office/drawing/2014/main" id="{6CB15404-AEEB-FC7A-6C72-FBCB0961020B}"/>
              </a:ext>
            </a:extLst>
          </p:cNvPr>
          <p:cNvSpPr/>
          <p:nvPr/>
        </p:nvSpPr>
        <p:spPr>
          <a:xfrm>
            <a:off x="2852231" y="4526565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393125" y="3159676"/>
            <a:ext cx="2774560" cy="215876"/>
          </a:xfrm>
          <a:prstGeom prst="bentConnector3">
            <a:avLst>
              <a:gd name="adj1" fmla="val 67346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C924E159-B2C9-133D-39F1-2D812BD8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1" y="1373188"/>
            <a:ext cx="1394581" cy="365792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B2C41DD-7D3D-1FB2-755C-7F37308A00EF}"/>
              </a:ext>
            </a:extLst>
          </p:cNvPr>
          <p:cNvCxnSpPr>
            <a:cxnSpLocks/>
          </p:cNvCxnSpPr>
          <p:nvPr/>
        </p:nvCxnSpPr>
        <p:spPr>
          <a:xfrm flipV="1">
            <a:off x="3946358" y="2767263"/>
            <a:ext cx="0" cy="188763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47729C6-B850-8E17-81AF-A88D7D5B6738}"/>
              </a:ext>
            </a:extLst>
          </p:cNvPr>
          <p:cNvCxnSpPr>
            <a:cxnSpLocks/>
          </p:cNvCxnSpPr>
          <p:nvPr/>
        </p:nvCxnSpPr>
        <p:spPr>
          <a:xfrm flipH="1" flipV="1">
            <a:off x="5982470" y="2767263"/>
            <a:ext cx="484352" cy="50035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D0060E1-BF4D-9E81-B7AE-D5258AFA2108}"/>
              </a:ext>
            </a:extLst>
          </p:cNvPr>
          <p:cNvCxnSpPr>
            <a:cxnSpLocks/>
          </p:cNvCxnSpPr>
          <p:nvPr/>
        </p:nvCxnSpPr>
        <p:spPr>
          <a:xfrm flipH="1">
            <a:off x="5982470" y="1759232"/>
            <a:ext cx="753498" cy="100803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E872F08-F3FC-438E-8D70-0E8F74FFD219}"/>
              </a:ext>
            </a:extLst>
          </p:cNvPr>
          <p:cNvCxnSpPr>
            <a:cxnSpLocks/>
          </p:cNvCxnSpPr>
          <p:nvPr/>
        </p:nvCxnSpPr>
        <p:spPr>
          <a:xfrm flipV="1">
            <a:off x="6466822" y="3267614"/>
            <a:ext cx="0" cy="150973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1DF25F1-F67C-62C7-5AE1-D1A591A679EC}"/>
              </a:ext>
            </a:extLst>
          </p:cNvPr>
          <p:cNvCxnSpPr>
            <a:cxnSpLocks/>
          </p:cNvCxnSpPr>
          <p:nvPr/>
        </p:nvCxnSpPr>
        <p:spPr>
          <a:xfrm flipH="1">
            <a:off x="6224646" y="2448119"/>
            <a:ext cx="885165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554B99C-6C24-DE77-85BA-782963E995F1}"/>
              </a:ext>
            </a:extLst>
          </p:cNvPr>
          <p:cNvCxnSpPr>
            <a:cxnSpLocks/>
          </p:cNvCxnSpPr>
          <p:nvPr/>
        </p:nvCxnSpPr>
        <p:spPr>
          <a:xfrm flipV="1">
            <a:off x="7109811" y="2448119"/>
            <a:ext cx="0" cy="157436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trella: 5 puntas 66">
            <a:extLst>
              <a:ext uri="{FF2B5EF4-FFF2-40B4-BE49-F238E27FC236}">
                <a16:creationId xmlns:a16="http://schemas.microsoft.com/office/drawing/2014/main" id="{6846397F-FD53-5D82-C937-9AC65CA0B00B}"/>
              </a:ext>
            </a:extLst>
          </p:cNvPr>
          <p:cNvSpPr/>
          <p:nvPr/>
        </p:nvSpPr>
        <p:spPr>
          <a:xfrm>
            <a:off x="7136891" y="4010164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E434A5-1B78-75ED-784B-4EE17E9198B2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0102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338F1666-9FE8-B904-F026-C804D82DE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8" y="2187941"/>
            <a:ext cx="2712955" cy="285774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182465F-B4FD-97D1-9384-CDE3B90C1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551" y="2187941"/>
            <a:ext cx="2705335" cy="2853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903433-3949-6205-89D4-1937FA1A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161" y="2191752"/>
            <a:ext cx="2667231" cy="28501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les caragoleres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SC1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SC2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SAN1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SAN2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SAN3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6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68E2D26-1442-54A7-2D55-7D07D3D68A0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555744" y="2892457"/>
            <a:ext cx="3027512" cy="972840"/>
          </a:xfrm>
          <a:prstGeom prst="bentConnector3">
            <a:avLst>
              <a:gd name="adj1" fmla="val 52517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rot="10800000">
            <a:off x="1495859" y="1621448"/>
            <a:ext cx="5969721" cy="147288"/>
          </a:xfrm>
          <a:prstGeom prst="bentConnector3">
            <a:avLst>
              <a:gd name="adj1" fmla="val 49362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trella: 5 puntas 44">
            <a:extLst>
              <a:ext uri="{FF2B5EF4-FFF2-40B4-BE49-F238E27FC236}">
                <a16:creationId xmlns:a16="http://schemas.microsoft.com/office/drawing/2014/main" id="{6CB15404-AEEB-FC7A-6C72-FBCB0961020B}"/>
              </a:ext>
            </a:extLst>
          </p:cNvPr>
          <p:cNvSpPr/>
          <p:nvPr/>
        </p:nvSpPr>
        <p:spPr>
          <a:xfrm>
            <a:off x="589290" y="4645161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86941" y="3133176"/>
            <a:ext cx="2673085" cy="269698"/>
          </a:xfrm>
          <a:prstGeom prst="bentConnector3">
            <a:avLst>
              <a:gd name="adj1" fmla="val 73261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C924E159-B2C9-133D-39F1-2D812BD81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95104"/>
            <a:ext cx="1394581" cy="36579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8D09053-7594-2F5E-C3AC-A37D34E8C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2304" y="4431304"/>
            <a:ext cx="286537" cy="274344"/>
          </a:xfrm>
          <a:prstGeom prst="rect">
            <a:avLst/>
          </a:prstGeom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1DF25F1-F67C-62C7-5AE1-D1A591A679EC}"/>
              </a:ext>
            </a:extLst>
          </p:cNvPr>
          <p:cNvCxnSpPr>
            <a:cxnSpLocks/>
          </p:cNvCxnSpPr>
          <p:nvPr/>
        </p:nvCxnSpPr>
        <p:spPr>
          <a:xfrm flipH="1">
            <a:off x="3864586" y="2645731"/>
            <a:ext cx="61901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554B99C-6C24-DE77-85BA-782963E995F1}"/>
              </a:ext>
            </a:extLst>
          </p:cNvPr>
          <p:cNvCxnSpPr>
            <a:cxnSpLocks/>
          </p:cNvCxnSpPr>
          <p:nvPr/>
        </p:nvCxnSpPr>
        <p:spPr>
          <a:xfrm flipV="1">
            <a:off x="4485616" y="2638111"/>
            <a:ext cx="0" cy="198167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trella: 5 puntas 66">
            <a:extLst>
              <a:ext uri="{FF2B5EF4-FFF2-40B4-BE49-F238E27FC236}">
                <a16:creationId xmlns:a16="http://schemas.microsoft.com/office/drawing/2014/main" id="{6846397F-FD53-5D82-C937-9AC65CA0B00B}"/>
              </a:ext>
            </a:extLst>
          </p:cNvPr>
          <p:cNvSpPr/>
          <p:nvPr/>
        </p:nvSpPr>
        <p:spPr>
          <a:xfrm>
            <a:off x="7912053" y="4403781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61C909E9-EC68-874B-4A1E-0BC7384FFB98}"/>
              </a:ext>
            </a:extLst>
          </p:cNvPr>
          <p:cNvCxnSpPr>
            <a:cxnSpLocks/>
          </p:cNvCxnSpPr>
          <p:nvPr/>
        </p:nvCxnSpPr>
        <p:spPr>
          <a:xfrm flipH="1">
            <a:off x="825422" y="2571750"/>
            <a:ext cx="61901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DD9F63A-87F5-D8FC-BFA9-EE29ECBF62E1}"/>
              </a:ext>
            </a:extLst>
          </p:cNvPr>
          <p:cNvCxnSpPr>
            <a:cxnSpLocks/>
          </p:cNvCxnSpPr>
          <p:nvPr/>
        </p:nvCxnSpPr>
        <p:spPr>
          <a:xfrm flipH="1">
            <a:off x="1444432" y="3309524"/>
            <a:ext cx="917768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914FFAE8-03DD-3BD1-F002-A156B46973C9}"/>
              </a:ext>
            </a:extLst>
          </p:cNvPr>
          <p:cNvCxnSpPr>
            <a:cxnSpLocks/>
          </p:cNvCxnSpPr>
          <p:nvPr/>
        </p:nvCxnSpPr>
        <p:spPr>
          <a:xfrm flipV="1">
            <a:off x="2362200" y="3309524"/>
            <a:ext cx="0" cy="143304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9C013872-A352-EF7F-8A29-E815D94C4FED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23233" y="3086560"/>
            <a:ext cx="2673085" cy="269698"/>
          </a:xfrm>
          <a:prstGeom prst="bentConnector3">
            <a:avLst>
              <a:gd name="adj1" fmla="val 73261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4AD979A9-7B27-FA5A-2C8B-6C5E650CE698}"/>
              </a:ext>
            </a:extLst>
          </p:cNvPr>
          <p:cNvCxnSpPr>
            <a:cxnSpLocks/>
          </p:cNvCxnSpPr>
          <p:nvPr/>
        </p:nvCxnSpPr>
        <p:spPr>
          <a:xfrm flipH="1">
            <a:off x="6800878" y="2599115"/>
            <a:ext cx="61901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28DABB9F-ED21-0DE7-F404-28DFBB4D8935}"/>
              </a:ext>
            </a:extLst>
          </p:cNvPr>
          <p:cNvCxnSpPr>
            <a:cxnSpLocks/>
          </p:cNvCxnSpPr>
          <p:nvPr/>
        </p:nvCxnSpPr>
        <p:spPr>
          <a:xfrm flipV="1">
            <a:off x="7421908" y="2591495"/>
            <a:ext cx="0" cy="198167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150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3FAB777-6141-3D06-4DC6-3E2170DA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1" y="1541038"/>
            <a:ext cx="3878349" cy="35445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les caragoleres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CAN1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CAN1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CAN3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68E2D26-1442-54A7-2D55-7D07D3D68A0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86025" y="2297161"/>
            <a:ext cx="2849204" cy="1029915"/>
          </a:xfrm>
          <a:prstGeom prst="bentConnector3">
            <a:avLst>
              <a:gd name="adj1" fmla="val 11221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rot="10800000">
            <a:off x="1587139" y="1240228"/>
            <a:ext cx="5969721" cy="147288"/>
          </a:xfrm>
          <a:prstGeom prst="bentConnector3">
            <a:avLst>
              <a:gd name="adj1" fmla="val 49362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91338" y="2374378"/>
            <a:ext cx="3016264" cy="1042541"/>
          </a:xfrm>
          <a:prstGeom prst="bentConnector3">
            <a:avLst>
              <a:gd name="adj1" fmla="val 50000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08D09053-7594-2F5E-C3AC-A37D34E8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132" y="4420780"/>
            <a:ext cx="286537" cy="274344"/>
          </a:xfrm>
          <a:prstGeom prst="rect">
            <a:avLst/>
          </a:prstGeom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1DF25F1-F67C-62C7-5AE1-D1A591A679EC}"/>
              </a:ext>
            </a:extLst>
          </p:cNvPr>
          <p:cNvCxnSpPr>
            <a:cxnSpLocks/>
          </p:cNvCxnSpPr>
          <p:nvPr/>
        </p:nvCxnSpPr>
        <p:spPr>
          <a:xfrm flipH="1">
            <a:off x="3590266" y="2119951"/>
            <a:ext cx="61901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554B99C-6C24-DE77-85BA-782963E995F1}"/>
              </a:ext>
            </a:extLst>
          </p:cNvPr>
          <p:cNvCxnSpPr>
            <a:cxnSpLocks/>
          </p:cNvCxnSpPr>
          <p:nvPr/>
        </p:nvCxnSpPr>
        <p:spPr>
          <a:xfrm flipV="1">
            <a:off x="3590266" y="2119951"/>
            <a:ext cx="0" cy="593737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5F38EB2-5850-34AE-22C0-985074E27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0" y="1123783"/>
            <a:ext cx="1404699" cy="3896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E79D86-EE21-5348-1BBB-CEF1F8789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20" y="4403781"/>
            <a:ext cx="286537" cy="2743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1CA129-9415-9F55-214F-1531DA8495EA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67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888" y="172720"/>
            <a:ext cx="708622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2900675" y="233425"/>
            <a:ext cx="5214600" cy="31977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079975" y="972900"/>
            <a:ext cx="1559100" cy="13203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6487649" y="3499824"/>
            <a:ext cx="1126500" cy="2961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028900" y="3317250"/>
            <a:ext cx="4796400" cy="1163252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1" name="Google Shape;108;p16">
            <a:extLst>
              <a:ext uri="{FF2B5EF4-FFF2-40B4-BE49-F238E27FC236}">
                <a16:creationId xmlns:a16="http://schemas.microsoft.com/office/drawing/2014/main" id="{C603C143-24BA-949D-6EB0-E74E0AD36A80}"/>
              </a:ext>
            </a:extLst>
          </p:cNvPr>
          <p:cNvSpPr/>
          <p:nvPr/>
        </p:nvSpPr>
        <p:spPr>
          <a:xfrm>
            <a:off x="1028900" y="4551750"/>
            <a:ext cx="3809700" cy="5073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2" name="Google Shape;109;p16">
            <a:extLst>
              <a:ext uri="{FF2B5EF4-FFF2-40B4-BE49-F238E27FC236}">
                <a16:creationId xmlns:a16="http://schemas.microsoft.com/office/drawing/2014/main" id="{B24431A6-C39F-0B7F-4BB3-B3C000ECC647}"/>
              </a:ext>
            </a:extLst>
          </p:cNvPr>
          <p:cNvSpPr/>
          <p:nvPr/>
        </p:nvSpPr>
        <p:spPr>
          <a:xfrm>
            <a:off x="6481649" y="3849236"/>
            <a:ext cx="1138500" cy="5073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3" name="Google Shape;110;p16">
            <a:extLst>
              <a:ext uri="{FF2B5EF4-FFF2-40B4-BE49-F238E27FC236}">
                <a16:creationId xmlns:a16="http://schemas.microsoft.com/office/drawing/2014/main" id="{A74C5AC6-542A-7F42-E3A6-DAE4198B1BE8}"/>
              </a:ext>
            </a:extLst>
          </p:cNvPr>
          <p:cNvSpPr/>
          <p:nvPr/>
        </p:nvSpPr>
        <p:spPr>
          <a:xfrm>
            <a:off x="6486450" y="4412475"/>
            <a:ext cx="1138500" cy="507300"/>
          </a:xfrm>
          <a:prstGeom prst="roundRect">
            <a:avLst>
              <a:gd name="adj" fmla="val 4626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4" name="Google Shape;120;p16">
            <a:extLst>
              <a:ext uri="{FF2B5EF4-FFF2-40B4-BE49-F238E27FC236}">
                <a16:creationId xmlns:a16="http://schemas.microsoft.com/office/drawing/2014/main" id="{F784EF0C-9CE2-A9C4-C2ED-220FB13EDCC0}"/>
              </a:ext>
            </a:extLst>
          </p:cNvPr>
          <p:cNvSpPr/>
          <p:nvPr/>
        </p:nvSpPr>
        <p:spPr>
          <a:xfrm>
            <a:off x="3973150" y="4772100"/>
            <a:ext cx="226200" cy="2190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22;p16">
            <a:extLst>
              <a:ext uri="{FF2B5EF4-FFF2-40B4-BE49-F238E27FC236}">
                <a16:creationId xmlns:a16="http://schemas.microsoft.com/office/drawing/2014/main" id="{2DA4CC2E-0D6D-8AA6-B8A1-A2A197577DB7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rot="10800000" flipH="1">
            <a:off x="4838600" y="4666200"/>
            <a:ext cx="1647900" cy="1392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23;p16">
            <a:extLst>
              <a:ext uri="{FF2B5EF4-FFF2-40B4-BE49-F238E27FC236}">
                <a16:creationId xmlns:a16="http://schemas.microsoft.com/office/drawing/2014/main" id="{54407D52-CF88-EF0F-E9C4-6BE5B517A077}"/>
              </a:ext>
            </a:extLst>
          </p:cNvPr>
          <p:cNvCxnSpPr/>
          <p:nvPr/>
        </p:nvCxnSpPr>
        <p:spPr>
          <a:xfrm rot="10800000">
            <a:off x="7050900" y="4189875"/>
            <a:ext cx="9600" cy="2964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0B9C0F-7063-D187-A26C-DA90802772F2}"/>
              </a:ext>
            </a:extLst>
          </p:cNvPr>
          <p:cNvSpPr txBox="1"/>
          <p:nvPr/>
        </p:nvSpPr>
        <p:spPr>
          <a:xfrm>
            <a:off x="1355513" y="532320"/>
            <a:ext cx="193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 </a:t>
            </a:r>
            <a:r>
              <a:rPr kumimoji="0" lang="ca-ES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Font</a:t>
            </a:r>
            <a:endParaRPr kumimoji="0" lang="ca-E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/>
      <p:bldP spid="93" grpId="2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2" y="1265173"/>
            <a:ext cx="8387645" cy="350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Seguiu les instruccions del professorat.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Aneu de presa, però sense córrer.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Deixeu els abrics i el material escolar a l’aula.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Abans d’abandonar l’aula deixeu les finestres tancades i les persianes aixecades.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Guardeu l’ordre de la fila, recordeu que heu de sortir per la porta que us indiqui el professorat.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utilitzeu l’ascensor.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sortiu fora del recinte escolar, espereu-vos al punt de concentració que us hagi indicat el professorat (camp de futbol o pista de bàsquet en la Seu de </a:t>
            </a:r>
            <a:r>
              <a:rPr lang="ca-ES" sz="1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Font </a:t>
            </a: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la Pista vermella en la seu de </a:t>
            </a:r>
            <a:r>
              <a:rPr lang="ca-ES" sz="1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Cots</a:t>
            </a: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trobeu fum, avanceu a quatre grapes, l’aire fresc és arran de terra.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hi ha foc o fum darrere la porta mantingueu-la tancada i tapeu amb roba les escletxes existents i feu-vos veure per la finestra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94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Indicacions en cas emergència...</a:t>
            </a:r>
          </a:p>
          <a:p>
            <a:endParaRPr lang="ca-ES" sz="2000" b="1" dirty="0">
              <a:solidFill>
                <a:srgbClr val="C000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3" y="1345582"/>
            <a:ext cx="5017614" cy="350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PROFESSORAT RESPONSABLE D’UN GRUP:</a:t>
            </a:r>
          </a:p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de portar al seu grup fins al corresponent punt de concentració (en fila índia): l’alumnat darrere del professor que farà de guia </a:t>
            </a: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grup anirà ocupant la pista en ordre d’arribada i mantenint les files</a:t>
            </a:r>
          </a:p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professor comprova el recompte d’alumnes evacuats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coordinadors de planta, prendran nota del recompte de persones evacuades</a:t>
            </a:r>
            <a:endParaRPr lang="ca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406440" y="557287"/>
            <a:ext cx="594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Punts de Concentració...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2483CB8-17C1-AC3E-7C03-7CD9C8F5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27" y="1717116"/>
            <a:ext cx="2605628" cy="26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2" y="1345582"/>
            <a:ext cx="7111110" cy="376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449263" algn="l"/>
              </a:tabLst>
            </a:pPr>
            <a:r>
              <a:rPr lang="ca-E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SÓN?</a:t>
            </a:r>
          </a:p>
          <a:p>
            <a:pPr marL="265113" lvl="1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449263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professorat que en el moment de l’evacuació es troba fent classe a l’última aula dels passadissos de cada planta de l’edifici 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i que, per tant serà l'últim grup que abandonarà aquell passadís.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QUÈ HAN DE FER:</a:t>
            </a:r>
          </a:p>
          <a:p>
            <a:pPr marL="265113" lvl="1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Agafar el contingut de les bosses o caixes situades en lloc visible al fons del passadís: armilla groga, paper i boli.</a:t>
            </a:r>
          </a:p>
          <a:p>
            <a:pPr marL="265113" lvl="1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Evacuar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 el seu grup, </a:t>
            </a: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comprovant que al seu pas no queda ningú enrere, en cap espai, ja siguin aules o lavabos</a:t>
            </a:r>
          </a:p>
          <a:p>
            <a:pPr marL="265113" lvl="1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 d’alguna incidència notificar al responsable de l’emergència situat a consergeria</a:t>
            </a: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lvl="1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vegada al seu punt de reunió, amb el paper i boli facilitats  prendre nota del recompte de persones </a:t>
            </a: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evacuades:el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seu grup en primer lloc i després la resta de grups del seu punt de concentració</a:t>
            </a:r>
            <a:endParaRPr lang="ca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406440" y="557287"/>
            <a:ext cx="594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coordinadores de planta...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768DFF-A98B-0818-972E-55E88895E9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43954" y="1481940"/>
            <a:ext cx="1800046" cy="3287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3F301D-4071-118E-EE97-C2D023F287FC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3" y="1345582"/>
            <a:ext cx="8116559" cy="218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endParaRPr lang="ca-E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romandrà en fila al punt de concentració fins que el coordinador General o les autoritats d’emergències valorin la situació i considerin que ha passat el perill o s’hagi finalitzat el simulacre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vegada hagi passat el perill o hagi finalitzat el simulacre, els coordinadors donaran permís a cada grup per tornar a les aules de manera ordenada, si ja han facilitat les dades del recompte de persones evacuades.</a:t>
            </a: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406440" y="557287"/>
            <a:ext cx="594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 l’evacuació...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3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3" y="1488457"/>
            <a:ext cx="8116559" cy="218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el personal del centre: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Llegir el Pla d’Emergència </a:t>
            </a:r>
            <a:r>
              <a:rPr lang="ca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més</a:t>
            </a: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actualitzat que es pot trobar a </a:t>
            </a:r>
            <a:r>
              <a:rPr lang="ca-E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l’iEduca</a:t>
            </a:r>
            <a:r>
              <a:rPr lang="ca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Qualitat/Documents de Gestió/Document Marc de Centre (PEC)/07 PRL (Prevenció de Riscos) </a:t>
            </a:r>
            <a:r>
              <a:rPr lang="ca-ES" sz="16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s’actualitza durant el mes de novembre</a:t>
            </a:r>
            <a:endParaRPr lang="ca-ES" sz="1600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Donar un cop d’ull als Plànols de les vies d’evacuació dels espais que s’utilitzen habitualment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Veure aquesta presentació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activament en el simulacre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406440" y="557287"/>
            <a:ext cx="594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estar preparats per una emergència...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8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2" y="1872178"/>
            <a:ext cx="8387645" cy="165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r>
              <a:rPr lang="ca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es produeix una situació d'emergència al centre, és necessari que </a:t>
            </a:r>
            <a:r>
              <a:rPr lang="ca-E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 la població escolar</a:t>
            </a:r>
            <a:r>
              <a:rPr lang="ca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(alumnat, professorat, personal d'administració i serveis,...) estigui </a:t>
            </a:r>
            <a:r>
              <a:rPr lang="ca-E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FORMADA i INFORMADA</a:t>
            </a:r>
            <a:r>
              <a:rPr lang="ca-E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com s’ha d’actuar.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d’una situació d’emergència...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7916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3" y="1488457"/>
            <a:ext cx="8116559" cy="218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Tutors amb el seu alumnat: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Donar un cop d’ull als Plànols de les vies d’evacuació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explicar els seus “elements”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Repassar i explicar les indicacions en cas d’emergència 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hem vist abans i que també estan als plànols de les vies d’evacuació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 un assaig (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 al simulacre) de tot el recorregut fins al punt de concentració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activament en el simulacre</a:t>
            </a:r>
          </a:p>
          <a:p>
            <a:pPr marL="90488" lvl="0" indent="-90488" algn="just">
              <a:lnSpc>
                <a:spcPct val="107000"/>
              </a:lnSpc>
              <a:buClr>
                <a:schemeClr val="bg1"/>
              </a:buClr>
              <a:buFont typeface="Symbol" panose="05050102010706020507" pitchFamily="18" charset="2"/>
              <a:buChar char=""/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406440" y="557287"/>
            <a:ext cx="594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estar preparats per una emergència...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87E15DB-3DAD-1043-4040-46C723E8A4D1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5A7BA87F-500A-1314-1406-831090A5EA5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oogle Shape;87;p13">
              <a:extLst>
                <a:ext uri="{FF2B5EF4-FFF2-40B4-BE49-F238E27FC236}">
                  <a16:creationId xmlns:a16="http://schemas.microsoft.com/office/drawing/2014/main" id="{A4374CB2-5E2A-A2EB-7163-BEE63851670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52CDB9F7-7BA4-1952-AA99-ADB83F66B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E09544-BF75-2E10-949D-2A67BE1C8F8E}"/>
              </a:ext>
            </a:extLst>
          </p:cNvPr>
          <p:cNvCxnSpPr>
            <a:cxnSpLocks/>
          </p:cNvCxnSpPr>
          <p:nvPr/>
        </p:nvCxnSpPr>
        <p:spPr>
          <a:xfrm>
            <a:off x="6574962" y="4147644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4FFE32C-2AE8-BEE7-31CB-E928423F9FAD}"/>
              </a:ext>
            </a:extLst>
          </p:cNvPr>
          <p:cNvCxnSpPr>
            <a:cxnSpLocks/>
          </p:cNvCxnSpPr>
          <p:nvPr/>
        </p:nvCxnSpPr>
        <p:spPr>
          <a:xfrm>
            <a:off x="2445376" y="4147644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9CE6314-5B27-B522-9125-B7F07086C2EB}"/>
              </a:ext>
            </a:extLst>
          </p:cNvPr>
          <p:cNvCxnSpPr>
            <a:cxnSpLocks/>
          </p:cNvCxnSpPr>
          <p:nvPr/>
        </p:nvCxnSpPr>
        <p:spPr>
          <a:xfrm>
            <a:off x="2457128" y="3356300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48D649F-5574-4978-7722-C8E583AE8C14}"/>
              </a:ext>
            </a:extLst>
          </p:cNvPr>
          <p:cNvCxnSpPr>
            <a:cxnSpLocks/>
          </p:cNvCxnSpPr>
          <p:nvPr/>
        </p:nvCxnSpPr>
        <p:spPr>
          <a:xfrm>
            <a:off x="6574749" y="3269768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84EF1EE-9324-778C-747A-62E774746224}"/>
              </a:ext>
            </a:extLst>
          </p:cNvPr>
          <p:cNvCxnSpPr>
            <a:cxnSpLocks/>
          </p:cNvCxnSpPr>
          <p:nvPr/>
        </p:nvCxnSpPr>
        <p:spPr>
          <a:xfrm>
            <a:off x="2457128" y="2563223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d’una situació d’emergència...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E4114CE-EF64-AFA8-06F1-4FAF5F69A8E1}"/>
              </a:ext>
            </a:extLst>
          </p:cNvPr>
          <p:cNvGrpSpPr/>
          <p:nvPr/>
        </p:nvGrpSpPr>
        <p:grpSpPr>
          <a:xfrm>
            <a:off x="794838" y="1160910"/>
            <a:ext cx="3456455" cy="1475465"/>
            <a:chOff x="803983" y="1327112"/>
            <a:chExt cx="3302000" cy="1475465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26AA453B-60EF-1FF0-4897-85EECA0E351D}"/>
                </a:ext>
              </a:extLst>
            </p:cNvPr>
            <p:cNvCxnSpPr>
              <a:cxnSpLocks/>
            </p:cNvCxnSpPr>
            <p:nvPr/>
          </p:nvCxnSpPr>
          <p:spPr>
            <a:xfrm>
              <a:off x="2466272" y="2236220"/>
              <a:ext cx="0" cy="351147"/>
            </a:xfrm>
            <a:prstGeom prst="straightConnector1">
              <a:avLst/>
            </a:prstGeom>
            <a:ln w="47625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E9746F9C-E506-3ED5-ECF2-013F5394A29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272" y="1816135"/>
              <a:ext cx="0" cy="351147"/>
            </a:xfrm>
            <a:prstGeom prst="straightConnector1">
              <a:avLst/>
            </a:prstGeom>
            <a:ln w="47625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B0EC8CD-9C51-A6C5-572B-6B51CC059916}"/>
                </a:ext>
              </a:extLst>
            </p:cNvPr>
            <p:cNvSpPr/>
            <p:nvPr/>
          </p:nvSpPr>
          <p:spPr>
            <a:xfrm>
              <a:off x="803983" y="1327112"/>
              <a:ext cx="3302000" cy="635295"/>
            </a:xfrm>
            <a:prstGeom prst="roundRect">
              <a:avLst>
                <a:gd name="adj" fmla="val 867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>
                  <a:latin typeface="Arial" panose="020B0604020202020204" pitchFamily="34" charset="0"/>
                  <a:cs typeface="Arial" panose="020B0604020202020204" pitchFamily="34" charset="0"/>
                </a:rPr>
                <a:t>UN/A ALUMNE/A DETECTA UNA EMERGÈNCIA</a:t>
              </a:r>
            </a:p>
            <a:p>
              <a:pPr algn="ctr"/>
              <a:r>
                <a:rPr lang="ca-ES" sz="1200">
                  <a:latin typeface="Arial" panose="020B0604020202020204" pitchFamily="34" charset="0"/>
                  <a:cs typeface="Arial" panose="020B0604020202020204" pitchFamily="34" charset="0"/>
                </a:rPr>
                <a:t>(per exemple un incendi)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86F70648-D080-AFDB-79AF-360E2A00CAF0}"/>
                </a:ext>
              </a:extLst>
            </p:cNvPr>
            <p:cNvSpPr/>
            <p:nvPr/>
          </p:nvSpPr>
          <p:spPr>
            <a:xfrm>
              <a:off x="803983" y="2167282"/>
              <a:ext cx="3302000" cy="215210"/>
            </a:xfrm>
            <a:prstGeom prst="roundRect">
              <a:avLst>
                <a:gd name="adj" fmla="val 24663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AVISA  A UN/A PROFESSOR/A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49FDA69-26B7-31D4-6A42-7EDF9D04161D}"/>
                </a:ext>
              </a:extLst>
            </p:cNvPr>
            <p:cNvSpPr/>
            <p:nvPr/>
          </p:nvSpPr>
          <p:spPr>
            <a:xfrm>
              <a:off x="803983" y="2587367"/>
              <a:ext cx="3302000" cy="215210"/>
            </a:xfrm>
            <a:prstGeom prst="roundRect">
              <a:avLst>
                <a:gd name="adj" fmla="val 24663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EL/LA PROFESSOR/A HO VERIFICA</a:t>
              </a:r>
            </a:p>
          </p:txBody>
        </p:sp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FC6312A-C148-0D7B-BF80-49EE6EBB6F3B}"/>
              </a:ext>
            </a:extLst>
          </p:cNvPr>
          <p:cNvSpPr/>
          <p:nvPr/>
        </p:nvSpPr>
        <p:spPr>
          <a:xfrm>
            <a:off x="794839" y="2932657"/>
            <a:ext cx="7416798" cy="423643"/>
          </a:xfrm>
          <a:prstGeom prst="roundRect">
            <a:avLst>
              <a:gd name="adj" fmla="val 11712"/>
            </a:avLst>
          </a:prstGeom>
          <a:gradFill>
            <a:gsLst>
              <a:gs pos="0">
                <a:srgbClr val="FF0000">
                  <a:lumMod val="99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AVISA AL/LA RESPONSABLE DE DONAR L'ALARMA (El/la Director/a del Centre)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78B6A1E-0DF0-97F5-1BD4-59D1210EDABD}"/>
              </a:ext>
            </a:extLst>
          </p:cNvPr>
          <p:cNvSpPr/>
          <p:nvPr/>
        </p:nvSpPr>
        <p:spPr>
          <a:xfrm>
            <a:off x="794838" y="3709839"/>
            <a:ext cx="3456453" cy="423643"/>
          </a:xfrm>
          <a:prstGeom prst="roundRect">
            <a:avLst>
              <a:gd name="adj" fmla="val 10828"/>
            </a:avLst>
          </a:prstGeom>
          <a:gradFill>
            <a:gsLst>
              <a:gs pos="0">
                <a:schemeClr val="accent6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SI ES TROBA AL/LA RESPONSABLE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18E046F-497D-E80F-8BC6-8AE0608AE443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F532824-3F12-13C8-621E-30350094F1C8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oogle Shape;87;p13">
              <a:extLst>
                <a:ext uri="{FF2B5EF4-FFF2-40B4-BE49-F238E27FC236}">
                  <a16:creationId xmlns:a16="http://schemas.microsoft.com/office/drawing/2014/main" id="{0D8B42AF-DE22-4784-5B04-EC2C9B5D9233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4F9A6D97-E0E3-7BA4-49CC-2E39F46F6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F81F2D1-618D-C55D-DF7F-45ACB6FB9483}"/>
              </a:ext>
            </a:extLst>
          </p:cNvPr>
          <p:cNvSpPr/>
          <p:nvPr/>
        </p:nvSpPr>
        <p:spPr>
          <a:xfrm>
            <a:off x="4755181" y="3620915"/>
            <a:ext cx="3470568" cy="611877"/>
          </a:xfrm>
          <a:prstGeom prst="roundRect">
            <a:avLst>
              <a:gd name="adj" fmla="val 10828"/>
            </a:avLst>
          </a:prstGeom>
          <a:gradFill>
            <a:gsLst>
              <a:gs pos="0">
                <a:schemeClr val="accent6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a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ES TROBA AL DIRECTOR, S’AVISARÀ A QUALSEVOL MEMBRE DE l’EQUIP DIRECTIU O AL COORDINADOR DE PRL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4E70BDF-8C86-E4DB-4BF1-B4478D0AFA02}"/>
              </a:ext>
            </a:extLst>
          </p:cNvPr>
          <p:cNvSpPr/>
          <p:nvPr/>
        </p:nvSpPr>
        <p:spPr>
          <a:xfrm>
            <a:off x="806127" y="4498791"/>
            <a:ext cx="7416795" cy="423643"/>
          </a:xfrm>
          <a:prstGeom prst="roundRect">
            <a:avLst>
              <a:gd name="adj" fmla="val 10828"/>
            </a:avLst>
          </a:prstGeom>
          <a:gradFill>
            <a:gsLst>
              <a:gs pos="0">
                <a:schemeClr val="accent6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ACTIVA L’ALARMA I AVISA ELS BOMBERS I EL CRA: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092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B18C4AC0-0C2A-DDFD-4DFE-BB5731437D42}"/>
              </a:ext>
            </a:extLst>
          </p:cNvPr>
          <p:cNvCxnSpPr>
            <a:cxnSpLocks/>
          </p:cNvCxnSpPr>
          <p:nvPr/>
        </p:nvCxnSpPr>
        <p:spPr>
          <a:xfrm>
            <a:off x="7306269" y="1964363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50CCB80-6816-0E44-6B45-AE32C7711708}"/>
              </a:ext>
            </a:extLst>
          </p:cNvPr>
          <p:cNvCxnSpPr>
            <a:cxnSpLocks/>
          </p:cNvCxnSpPr>
          <p:nvPr/>
        </p:nvCxnSpPr>
        <p:spPr>
          <a:xfrm>
            <a:off x="5392125" y="2581510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5FBE1AA-ACE4-84BF-95D7-93F554658CF2}"/>
              </a:ext>
            </a:extLst>
          </p:cNvPr>
          <p:cNvCxnSpPr>
            <a:cxnSpLocks/>
          </p:cNvCxnSpPr>
          <p:nvPr/>
        </p:nvCxnSpPr>
        <p:spPr>
          <a:xfrm>
            <a:off x="7306269" y="2581510"/>
            <a:ext cx="0" cy="351147"/>
          </a:xfrm>
          <a:prstGeom prst="straightConnector1">
            <a:avLst/>
          </a:prstGeom>
          <a:ln w="47625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2BCF368-99BA-9259-D594-C36C15245682}"/>
              </a:ext>
            </a:extLst>
          </p:cNvPr>
          <p:cNvSpPr/>
          <p:nvPr/>
        </p:nvSpPr>
        <p:spPr>
          <a:xfrm>
            <a:off x="4503238" y="1163205"/>
            <a:ext cx="1785795" cy="1475465"/>
          </a:xfrm>
          <a:prstGeom prst="roundRect">
            <a:avLst>
              <a:gd name="adj" fmla="val 5153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PROFESSORAT, PAS, O QUALSEVOL ALTRA PERSONA ADULTA DEL CENTRE DETECTA UNA EMERGÈNCIA</a:t>
            </a:r>
          </a:p>
          <a:p>
            <a:pPr algn="ctr"/>
            <a:r>
              <a:rPr lang="ca-E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exemple un incendi)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5C66F2CD-860B-F2C1-ED59-B90416D8E58F}"/>
              </a:ext>
            </a:extLst>
          </p:cNvPr>
          <p:cNvSpPr/>
          <p:nvPr/>
        </p:nvSpPr>
        <p:spPr>
          <a:xfrm>
            <a:off x="6431098" y="1170826"/>
            <a:ext cx="1785795" cy="907443"/>
          </a:xfrm>
          <a:prstGeom prst="roundRect">
            <a:avLst>
              <a:gd name="adj" fmla="val 5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CENTRALETA DE CONSERGERIA ES DETECTA UNA ALERTA (polsador d’alarma o sensor)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39B3329B-E7E9-488A-F236-719630ACACB4}"/>
              </a:ext>
            </a:extLst>
          </p:cNvPr>
          <p:cNvSpPr/>
          <p:nvPr/>
        </p:nvSpPr>
        <p:spPr>
          <a:xfrm>
            <a:off x="6437127" y="2315510"/>
            <a:ext cx="1785795" cy="314651"/>
          </a:xfrm>
          <a:prstGeom prst="roundRect">
            <a:avLst>
              <a:gd name="adj" fmla="val 5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EL/LA CONSERGE HO VERIFICA</a:t>
            </a:r>
          </a:p>
        </p:txBody>
      </p:sp>
    </p:spTree>
    <p:extLst>
      <p:ext uri="{BB962C8B-B14F-4D97-AF65-F5344CB8AC3E}">
        <p14:creationId xmlns:p14="http://schemas.microsoft.com/office/powerpoint/2010/main" val="653800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4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2" y="1268974"/>
            <a:ext cx="838764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buClr>
                <a:schemeClr val="bg1"/>
              </a:buClr>
              <a:buSzPct val="120000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activar-se l’alarma es sentirà un senyal acústic per tot el recinte del centre.</a:t>
            </a:r>
          </a:p>
          <a:p>
            <a:pPr algn="just">
              <a:lnSpc>
                <a:spcPct val="107000"/>
              </a:lnSpc>
              <a:buClr>
                <a:schemeClr val="bg1"/>
              </a:buClr>
              <a:buSzPct val="120000"/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Clr>
                <a:schemeClr val="bg1"/>
              </a:buClr>
              <a:buSzPct val="120000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nostre sistema d’alarma te dos tipus de sirena segons el tipus d’emergència:</a:t>
            </a:r>
          </a:p>
          <a:p>
            <a:pPr lvl="0" algn="just">
              <a:lnSpc>
                <a:spcPct val="107000"/>
              </a:lnSpc>
              <a:buClr>
                <a:schemeClr val="bg1"/>
              </a:buClr>
              <a:buSzPct val="120000"/>
              <a:tabLst>
                <a:tab pos="90170" algn="l"/>
              </a:tabLst>
            </a:pP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104775" algn="just">
              <a:lnSpc>
                <a:spcPct val="107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Evacuació: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tracta d’una emergència que normalment prové del mateix edifici o zones properes, per exemple un incendi, una fuita de gas,...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 de sortir de les aules i els edificis cap al punt de concentració corresponent.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a-E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enyal acústic: mitjançant un so continu</a:t>
            </a: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a-ES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104775" algn="just">
              <a:lnSpc>
                <a:spcPct val="107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>
                <a:tab pos="90170" algn="l"/>
              </a:tabLst>
            </a:pPr>
            <a:endParaRPr lang="ca-ES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104775" algn="just">
              <a:lnSpc>
                <a:spcPct val="107000"/>
              </a:lnSpc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Confinament: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tracta d’una emergència que prové del exterior: accident químic,...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S’ha d’entrar a les aules i edificis corresponents.</a:t>
            </a:r>
          </a:p>
          <a:p>
            <a:pPr marL="808038" lvl="1" indent="-169863" algn="just">
              <a:lnSpc>
                <a:spcPct val="107000"/>
              </a:lnSpc>
              <a:buClr>
                <a:schemeClr val="bg1"/>
              </a:buClr>
              <a:buSzPct val="120000"/>
              <a:buFont typeface="Courier New" panose="02070309020205020404" pitchFamily="49" charset="0"/>
              <a:buChar char="o"/>
              <a:tabLst>
                <a:tab pos="90170" algn="l"/>
              </a:tabLst>
            </a:pPr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Senyal acústic: mitjançant un so discontinu: 3”de so i 1” de silenci.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alarma...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991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BD110-FC5B-B8C0-CBDC-015A7603E7AA}"/>
              </a:ext>
            </a:extLst>
          </p:cNvPr>
          <p:cNvSpPr txBox="1"/>
          <p:nvPr/>
        </p:nvSpPr>
        <p:spPr>
          <a:xfrm>
            <a:off x="372532" y="1388284"/>
            <a:ext cx="8387645" cy="376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SzPct val="120000"/>
              <a:buFont typeface="+mj-lt"/>
              <a:buAutoNum type="arabicPeriod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persona </a:t>
            </a:r>
            <a:r>
              <a:rPr lang="ca-E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sable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activat l’alarma que es troba a Consergeria i ja ha avisat als bombers i al CRA, espera instruccions i 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d’allí l’emergència.</a:t>
            </a: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SzPct val="120000"/>
              <a:buFont typeface="+mj-lt"/>
              <a:buAutoNum type="arabicPeriod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Consergeria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obre les portes de l’edifici principal, els diferents accessos del centre i tanca el subministrament elèctric i de gas.</a:t>
            </a: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SzPct val="120000"/>
              <a:buFont typeface="+mj-lt"/>
              <a:buAutoNum type="arabicPeriod"/>
              <a:tabLst>
                <a:tab pos="90170" algn="l"/>
              </a:tabLst>
            </a:pP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alumnat, el professorat i la resta de personal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abandonen els edificis de manera ordenada i seguint les indicacions dels docents coordinadors, s’hauran de dirigir al corresponent punt de concentració (camp de futbol o canxa de bàsquet)</a:t>
            </a: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SzPct val="120000"/>
              <a:buFont typeface="+mj-lt"/>
              <a:buAutoNum type="arabicPeriod"/>
              <a:tabLst>
                <a:tab pos="90170" algn="l"/>
              </a:tabLst>
            </a:pPr>
            <a:r>
              <a:rPr 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Coordinadores de planta 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 docents que, a l’edifici principal, en una planta i un passadís concret, en el moment de sonar l’alarma, es trobin a les aules més llunyanes de la sortida de la planta. Són els encarregats de fer d’escombra i assegurar-se que darrere d’ells no queda ningú. En cas d’alguna incidència ho hauran de comunicar al Coordinador General. A la resta d’edificis els docents que es trobin a les aules realitzaran aquesta funció.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S’activa la alarma i comença l’evacuació...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45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758F586-CE76-418A-A239-9DA142B03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506" y="1530242"/>
            <a:ext cx="5400040" cy="3409315"/>
          </a:xfrm>
          <a:prstGeom prst="rect">
            <a:avLst/>
          </a:prstGeom>
        </p:spPr>
      </p:pic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01A8168D-6DA7-4CDC-1B10-AE5CBE87ADB9}"/>
              </a:ext>
            </a:extLst>
          </p:cNvPr>
          <p:cNvSpPr/>
          <p:nvPr/>
        </p:nvSpPr>
        <p:spPr>
          <a:xfrm>
            <a:off x="1915795" y="1753920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98141849-A483-F2A8-97C0-37CB931E33D1}"/>
              </a:ext>
            </a:extLst>
          </p:cNvPr>
          <p:cNvSpPr/>
          <p:nvPr/>
        </p:nvSpPr>
        <p:spPr>
          <a:xfrm>
            <a:off x="6751096" y="1969920"/>
            <a:ext cx="216000" cy="216000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28BD3017-717E-D8F0-2214-930C04306924}"/>
              </a:ext>
            </a:extLst>
          </p:cNvPr>
          <p:cNvSpPr/>
          <p:nvPr/>
        </p:nvSpPr>
        <p:spPr>
          <a:xfrm>
            <a:off x="6655920" y="4430207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C754D95C-C45F-AE7A-9FE2-2B29164126A1}"/>
              </a:ext>
            </a:extLst>
          </p:cNvPr>
          <p:cNvGrpSpPr/>
          <p:nvPr/>
        </p:nvGrpSpPr>
        <p:grpSpPr>
          <a:xfrm>
            <a:off x="4525662" y="3977640"/>
            <a:ext cx="1707498" cy="304800"/>
            <a:chOff x="4525662" y="3977640"/>
            <a:chExt cx="1707498" cy="304800"/>
          </a:xfrm>
        </p:grpSpPr>
        <p:cxnSp>
          <p:nvCxnSpPr>
            <p:cNvPr id="24" name="Conector: angular 23">
              <a:extLst>
                <a:ext uri="{FF2B5EF4-FFF2-40B4-BE49-F238E27FC236}">
                  <a16:creationId xmlns:a16="http://schemas.microsoft.com/office/drawing/2014/main" id="{1E67E0E1-E1BC-E877-AEE3-8FAAC03B955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525662" y="3977640"/>
              <a:ext cx="1402699" cy="251460"/>
            </a:xfrm>
            <a:prstGeom prst="bentConnector3">
              <a:avLst>
                <a:gd name="adj1" fmla="val 99978"/>
              </a:avLst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41BBD4A-D537-87D2-7606-87F674A874C0}"/>
                </a:ext>
              </a:extLst>
            </p:cNvPr>
            <p:cNvCxnSpPr/>
            <p:nvPr/>
          </p:nvCxnSpPr>
          <p:spPr>
            <a:xfrm>
              <a:off x="5928361" y="3977640"/>
              <a:ext cx="304799" cy="3048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118F670-FB96-F57B-ABCE-B85787079D27}"/>
              </a:ext>
            </a:extLst>
          </p:cNvPr>
          <p:cNvGrpSpPr/>
          <p:nvPr/>
        </p:nvGrpSpPr>
        <p:grpSpPr>
          <a:xfrm>
            <a:off x="2493428" y="1817029"/>
            <a:ext cx="1922646" cy="3077952"/>
            <a:chOff x="2468880" y="1861605"/>
            <a:chExt cx="1922646" cy="3077952"/>
          </a:xfrm>
        </p:grpSpPr>
        <p:cxnSp>
          <p:nvCxnSpPr>
            <p:cNvPr id="14" name="Conector: angular 13">
              <a:extLst>
                <a:ext uri="{FF2B5EF4-FFF2-40B4-BE49-F238E27FC236}">
                  <a16:creationId xmlns:a16="http://schemas.microsoft.com/office/drawing/2014/main" id="{A68E2D26-1442-54A7-2D55-7D07D3D68A0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495040" y="2464560"/>
              <a:ext cx="2043180" cy="1485900"/>
            </a:xfrm>
            <a:prstGeom prst="bentConnector3">
              <a:avLst>
                <a:gd name="adj1" fmla="val 86549"/>
              </a:avLst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78A1C6C-3318-1E76-EB60-EE26BF784F42}"/>
                </a:ext>
              </a:extLst>
            </p:cNvPr>
            <p:cNvCxnSpPr/>
            <p:nvPr/>
          </p:nvCxnSpPr>
          <p:spPr>
            <a:xfrm>
              <a:off x="2468880" y="1861605"/>
              <a:ext cx="304799" cy="3048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: angular 40">
              <a:extLst>
                <a:ext uri="{FF2B5EF4-FFF2-40B4-BE49-F238E27FC236}">
                  <a16:creationId xmlns:a16="http://schemas.microsoft.com/office/drawing/2014/main" id="{07F174F4-6B2F-64B2-602C-A3D82BB7A1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313262" y="4337099"/>
              <a:ext cx="1078264" cy="602458"/>
            </a:xfrm>
            <a:prstGeom prst="bentConnector3">
              <a:avLst>
                <a:gd name="adj1" fmla="val -584"/>
              </a:avLst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62D27B5B-A088-A9A0-9EFA-70A08C5E65FA}"/>
              </a:ext>
            </a:extLst>
          </p:cNvPr>
          <p:cNvGrpSpPr/>
          <p:nvPr/>
        </p:nvGrpSpPr>
        <p:grpSpPr>
          <a:xfrm>
            <a:off x="3512511" y="1388284"/>
            <a:ext cx="3151029" cy="1235802"/>
            <a:chOff x="3512511" y="1388284"/>
            <a:chExt cx="3151029" cy="1235802"/>
          </a:xfrm>
          <a:solidFill>
            <a:schemeClr val="accent5"/>
          </a:solidFill>
        </p:grpSpPr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EDD9C2EC-9E38-CACC-A17C-425AB9E9DCE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23410" y="2077921"/>
              <a:ext cx="1596390" cy="367709"/>
            </a:xfrm>
            <a:prstGeom prst="bentConnector3">
              <a:avLst>
                <a:gd name="adj1" fmla="val 99642"/>
              </a:avLst>
            </a:prstGeom>
            <a:grpFill/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63608605-3422-1651-4B1C-54A4BEA27F82}"/>
                </a:ext>
              </a:extLst>
            </p:cNvPr>
            <p:cNvCxnSpPr>
              <a:cxnSpLocks/>
            </p:cNvCxnSpPr>
            <p:nvPr/>
          </p:nvCxnSpPr>
          <p:spPr>
            <a:xfrm>
              <a:off x="6050280" y="2208779"/>
              <a:ext cx="0" cy="236850"/>
            </a:xfrm>
            <a:prstGeom prst="line">
              <a:avLst/>
            </a:prstGeom>
            <a:grpFill/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1210BF51-6F03-E833-35DD-D4FFFC329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0168" y="2208779"/>
              <a:ext cx="613372" cy="0"/>
            </a:xfrm>
            <a:prstGeom prst="line">
              <a:avLst/>
            </a:prstGeom>
            <a:grpFill/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0E6FCCEC-2EEF-088D-4DE7-BAC2D312C9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511" y="2077920"/>
              <a:ext cx="747069" cy="546166"/>
            </a:xfrm>
            <a:prstGeom prst="bentConnector3">
              <a:avLst>
                <a:gd name="adj1" fmla="val 100489"/>
              </a:avLst>
            </a:prstGeom>
            <a:grpFill/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: angular 36">
              <a:extLst>
                <a:ext uri="{FF2B5EF4-FFF2-40B4-BE49-F238E27FC236}">
                  <a16:creationId xmlns:a16="http://schemas.microsoft.com/office/drawing/2014/main" id="{CB9C1725-FF6A-3599-71A7-18F71390F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5145" y="1388284"/>
              <a:ext cx="886462" cy="632072"/>
            </a:xfrm>
            <a:prstGeom prst="bentConnector3">
              <a:avLst>
                <a:gd name="adj1" fmla="val 234"/>
              </a:avLst>
            </a:prstGeom>
            <a:grpFill/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EFB65F5-0F5B-91D1-EA66-5D9A86CB9AA0}"/>
              </a:ext>
            </a:extLst>
          </p:cNvPr>
          <p:cNvGrpSpPr/>
          <p:nvPr/>
        </p:nvGrpSpPr>
        <p:grpSpPr>
          <a:xfrm>
            <a:off x="7505701" y="1909551"/>
            <a:ext cx="1274528" cy="981017"/>
            <a:chOff x="7505701" y="1909551"/>
            <a:chExt cx="1274528" cy="981017"/>
          </a:xfrm>
        </p:grpSpPr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0529616E-751B-13AB-8CBB-C72B62645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5008" y="2264926"/>
              <a:ext cx="613372" cy="0"/>
            </a:xfrm>
            <a:prstGeom prst="line">
              <a:avLst/>
            </a:prstGeom>
            <a:solidFill>
              <a:schemeClr val="accent5"/>
            </a:solidFill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E4F5133-1AD2-2F85-9891-0084C6ADF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8002" y="1909551"/>
              <a:ext cx="1272227" cy="299228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66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VACUACIÓ</a:t>
              </a: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PER LA PORTA PRINCIPAL </a:t>
              </a: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FINS</a:t>
              </a: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AL CAMP DE FUTBOL</a:t>
              </a: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6CF462F6-96BC-68A1-2B51-E7B4152DE6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5701" y="2511130"/>
              <a:ext cx="1272227" cy="299228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66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ca-ES" sz="66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VACUACIÓ</a:t>
              </a:r>
              <a:r>
                <a:rPr kumimoji="0" lang="ca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PER LA PORTA DEL PATI FINS A PISTA DE BÀSQUET</a:t>
              </a: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CFA76079-52C9-5AD8-ECDB-8F77B48D1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5008" y="2890568"/>
              <a:ext cx="613372" cy="0"/>
            </a:xfrm>
            <a:prstGeom prst="line">
              <a:avLst/>
            </a:prstGeom>
            <a:solidFill>
              <a:schemeClr val="accent5"/>
            </a:solidFill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46D46A1-3E04-6311-B981-0007DCDF6287}"/>
              </a:ext>
            </a:extLst>
          </p:cNvPr>
          <p:cNvSpPr txBox="1"/>
          <p:nvPr/>
        </p:nvSpPr>
        <p:spPr>
          <a:xfrm>
            <a:off x="372532" y="557287"/>
            <a:ext cx="591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 principal: vies d’evacuació i coordinadors de planta...        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263FE-84CD-BE6D-FEFA-371D9B78F5FE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0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EA63D7-953A-75F0-D95B-33201593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047" y="1530242"/>
            <a:ext cx="5400040" cy="340931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01A8168D-6DA7-4CDC-1B10-AE5CBE87ADB9}"/>
              </a:ext>
            </a:extLst>
          </p:cNvPr>
          <p:cNvSpPr/>
          <p:nvPr/>
        </p:nvSpPr>
        <p:spPr>
          <a:xfrm>
            <a:off x="1915795" y="1753920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98141849-A483-F2A8-97C0-37CB931E33D1}"/>
              </a:ext>
            </a:extLst>
          </p:cNvPr>
          <p:cNvSpPr/>
          <p:nvPr/>
        </p:nvSpPr>
        <p:spPr>
          <a:xfrm>
            <a:off x="6751096" y="1969920"/>
            <a:ext cx="216000" cy="216000"/>
          </a:xfrm>
          <a:prstGeom prst="star5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strella: 5 puntas 44">
            <a:extLst>
              <a:ext uri="{FF2B5EF4-FFF2-40B4-BE49-F238E27FC236}">
                <a16:creationId xmlns:a16="http://schemas.microsoft.com/office/drawing/2014/main" id="{E064DF21-FD23-B88E-9105-E33581931FFC}"/>
              </a:ext>
            </a:extLst>
          </p:cNvPr>
          <p:cNvSpPr/>
          <p:nvPr/>
        </p:nvSpPr>
        <p:spPr>
          <a:xfrm>
            <a:off x="5172657" y="1738383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60C9BD0-1BEE-BB7E-63C5-8602DF49E1B0}"/>
              </a:ext>
            </a:extLst>
          </p:cNvPr>
          <p:cNvGrpSpPr/>
          <p:nvPr/>
        </p:nvGrpSpPr>
        <p:grpSpPr>
          <a:xfrm>
            <a:off x="2529690" y="1861920"/>
            <a:ext cx="1988973" cy="2390041"/>
            <a:chOff x="2529690" y="1861920"/>
            <a:chExt cx="1988973" cy="2390041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E118F670-FB96-F57B-ABCE-B85787079D27}"/>
                </a:ext>
              </a:extLst>
            </p:cNvPr>
            <p:cNvGrpSpPr/>
            <p:nvPr/>
          </p:nvGrpSpPr>
          <p:grpSpPr>
            <a:xfrm>
              <a:off x="2529690" y="1861920"/>
              <a:ext cx="1988973" cy="2161431"/>
              <a:chOff x="2529690" y="1861852"/>
              <a:chExt cx="1988973" cy="1689263"/>
            </a:xfrm>
          </p:grpSpPr>
          <p:cxnSp>
            <p:nvCxnSpPr>
              <p:cNvPr id="14" name="Conector: angular 13">
                <a:extLst>
                  <a:ext uri="{FF2B5EF4-FFF2-40B4-BE49-F238E27FC236}">
                    <a16:creationId xmlns:a16="http://schemas.microsoft.com/office/drawing/2014/main" id="{A68E2D26-1442-54A7-2D55-7D07D3D68A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4489" y="3047889"/>
                <a:ext cx="1684174" cy="503226"/>
              </a:xfrm>
              <a:prstGeom prst="bentConnector3">
                <a:avLst>
                  <a:gd name="adj1" fmla="val 100222"/>
                </a:avLst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>
                <a:extLst>
                  <a:ext uri="{FF2B5EF4-FFF2-40B4-BE49-F238E27FC236}">
                    <a16:creationId xmlns:a16="http://schemas.microsoft.com/office/drawing/2014/main" id="{378A1C6C-3318-1E76-EB60-EE26BF784F42}"/>
                  </a:ext>
                </a:extLst>
              </p:cNvPr>
              <p:cNvCxnSpPr/>
              <p:nvPr/>
            </p:nvCxnSpPr>
            <p:spPr>
              <a:xfrm>
                <a:off x="2529690" y="1861852"/>
                <a:ext cx="304799" cy="30480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BE3F3776-78FB-6687-FFDB-B1D831EE8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4489" y="2172860"/>
                <a:ext cx="0" cy="1378255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DA101BE-551E-C073-B6C3-9F92BE2FB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4160" y="4251961"/>
              <a:ext cx="207458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B08651D1-FEC0-84DC-C146-0B4D3E501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918" y="4023351"/>
              <a:ext cx="207202" cy="228609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235FBDC-0D35-29B1-ABDF-F704E57340AD}"/>
              </a:ext>
            </a:extLst>
          </p:cNvPr>
          <p:cNvGrpSpPr/>
          <p:nvPr/>
        </p:nvGrpSpPr>
        <p:grpSpPr>
          <a:xfrm>
            <a:off x="4297011" y="2125138"/>
            <a:ext cx="529783" cy="1524205"/>
            <a:chOff x="4297011" y="2125138"/>
            <a:chExt cx="529783" cy="1524205"/>
          </a:xfrm>
        </p:grpSpPr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14C9CE6E-FFCC-1ED7-AF41-C9FADEABA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7011" y="2125139"/>
              <a:ext cx="2405" cy="1517649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BF542EFA-6F55-9945-AF89-C97C60383A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5918" y="2125138"/>
              <a:ext cx="520876" cy="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E9CC8CA0-1472-5DB9-305B-E65240493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7015" y="3642788"/>
              <a:ext cx="216105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BADAEB6F-69B2-54A0-A8D1-40E257020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3987" y="2571750"/>
              <a:ext cx="0" cy="1077593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F3079CD-9EE3-69DF-9D2C-529FB637591C}"/>
              </a:ext>
            </a:extLst>
          </p:cNvPr>
          <p:cNvSpPr txBox="1"/>
          <p:nvPr/>
        </p:nvSpPr>
        <p:spPr>
          <a:xfrm>
            <a:off x="372532" y="557287"/>
            <a:ext cx="591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 principal: vies d’evacuació i coordinadors de planta...        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1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98D1273-8A53-7644-76C4-82A0E67DFB10}"/>
              </a:ext>
            </a:extLst>
          </p:cNvPr>
          <p:cNvGrpSpPr/>
          <p:nvPr/>
        </p:nvGrpSpPr>
        <p:grpSpPr>
          <a:xfrm>
            <a:off x="4620015" y="1761532"/>
            <a:ext cx="1826503" cy="2580864"/>
            <a:chOff x="4620015" y="1761532"/>
            <a:chExt cx="1826503" cy="2580864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62D27B5B-A088-A9A0-9EFA-70A08C5E65FA}"/>
                </a:ext>
              </a:extLst>
            </p:cNvPr>
            <p:cNvGrpSpPr/>
            <p:nvPr/>
          </p:nvGrpSpPr>
          <p:grpSpPr>
            <a:xfrm>
              <a:off x="4620015" y="1761532"/>
              <a:ext cx="1826503" cy="2269440"/>
              <a:chOff x="4253303" y="2125935"/>
              <a:chExt cx="2154275" cy="320770"/>
            </a:xfrm>
          </p:grpSpPr>
          <p:cxnSp>
            <p:nvCxnSpPr>
              <p:cNvPr id="18" name="Conector: angular 17">
                <a:extLst>
                  <a:ext uri="{FF2B5EF4-FFF2-40B4-BE49-F238E27FC236}">
                    <a16:creationId xmlns:a16="http://schemas.microsoft.com/office/drawing/2014/main" id="{EDD9C2EC-9E38-CACC-A17C-425AB9E9DC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868977" y="1510261"/>
                <a:ext cx="320770" cy="1552118"/>
              </a:xfrm>
              <a:prstGeom prst="bentConnector3">
                <a:avLst>
                  <a:gd name="adj1" fmla="val 307"/>
                </a:avLst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63608605-3422-1651-4B1C-54A4BEA27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418" y="2279765"/>
                <a:ext cx="4" cy="165863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1210BF51-6F03-E833-35DD-D4FFFC3299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0835" y="2279765"/>
                <a:ext cx="207486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676642AC-CBD6-93FA-BDE9-5C6CD9077E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1657" y="2240454"/>
                <a:ext cx="375921" cy="39311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561CBB98-0191-B696-1C3B-BC225CB031CD}"/>
                </a:ext>
              </a:extLst>
            </p:cNvPr>
            <p:cNvCxnSpPr>
              <a:cxnSpLocks/>
            </p:cNvCxnSpPr>
            <p:nvPr/>
          </p:nvCxnSpPr>
          <p:spPr>
            <a:xfrm>
              <a:off x="4621527" y="4023351"/>
              <a:ext cx="0" cy="228609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FB6DD1A1-37EE-7342-51C4-967034558D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1320" y="4251960"/>
              <a:ext cx="219454" cy="904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CC71131-66B0-98E9-CDCF-346F61D2F036}"/>
              </a:ext>
            </a:extLst>
          </p:cNvPr>
          <p:cNvGrpSpPr/>
          <p:nvPr/>
        </p:nvGrpSpPr>
        <p:grpSpPr>
          <a:xfrm>
            <a:off x="7505701" y="1909551"/>
            <a:ext cx="1274528" cy="981017"/>
            <a:chOff x="7505701" y="1909551"/>
            <a:chExt cx="1274528" cy="981017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98EEED8-27AD-3C6D-5599-9076602B5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5008" y="2264926"/>
              <a:ext cx="613372" cy="0"/>
            </a:xfrm>
            <a:prstGeom prst="line">
              <a:avLst/>
            </a:prstGeom>
            <a:solidFill>
              <a:schemeClr val="accent5"/>
            </a:solidFill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B3465486-95D0-F8F4-8097-08B58512C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8002" y="1909551"/>
              <a:ext cx="1272227" cy="299228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66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VACUACIÓ</a:t>
              </a: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PER LA PORTA PRINCIPAL </a:t>
              </a: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FINS</a:t>
              </a: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AL CAMP DE FUTBOL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328257BB-10E0-8874-F2F0-9FE1B9EF7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5701" y="2511130"/>
              <a:ext cx="1272227" cy="299228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a-ES" sz="66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ca-ES" sz="66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VACUACIÓ</a:t>
              </a:r>
              <a:r>
                <a:rPr kumimoji="0" lang="ca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PER LA PORTA DEL PATI FINS A PISTA DE BÀSQUET</a:t>
              </a: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61002C68-C64A-6F06-847C-B6E4EBD2E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5008" y="2890568"/>
              <a:ext cx="613372" cy="0"/>
            </a:xfrm>
            <a:prstGeom prst="line">
              <a:avLst/>
            </a:prstGeom>
            <a:solidFill>
              <a:schemeClr val="accent5"/>
            </a:solidFill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A442E5-8479-A100-BAB7-0D10B0F170C7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38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A93F46-6981-5A8D-25B2-BE5B15F1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98" y="1423221"/>
            <a:ext cx="3008723" cy="3652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gimnàs ...</a:t>
            </a:r>
            <a:endParaRPr kumimoji="0" lang="ca-ES" sz="2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1014" y="1229472"/>
            <a:ext cx="1900987" cy="1770399"/>
          </a:xfrm>
          <a:prstGeom prst="bentConnector3">
            <a:avLst>
              <a:gd name="adj1" fmla="val 99789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40774" y="2745099"/>
            <a:ext cx="3135168" cy="272716"/>
          </a:xfrm>
          <a:prstGeom prst="bentConnector3">
            <a:avLst>
              <a:gd name="adj1" fmla="val 66118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5F38EB2-5850-34AE-22C0-985074E27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957" y="3054791"/>
            <a:ext cx="1404699" cy="3896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E79D86-EE21-5348-1BBB-CEF1F8789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941" y="4277956"/>
            <a:ext cx="286537" cy="2743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FB280E-EFCA-C175-8948-8CE4B847DBBD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962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C8AC21C-624C-75E4-2987-7A8D7267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3" y="1367970"/>
            <a:ext cx="6518513" cy="38347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59AA07-F26D-1EFF-EEF1-45453F4EBE9A}"/>
              </a:ext>
            </a:extLst>
          </p:cNvPr>
          <p:cNvSpPr txBox="1"/>
          <p:nvPr/>
        </p:nvSpPr>
        <p:spPr>
          <a:xfrm>
            <a:off x="372532" y="557287"/>
            <a:ext cx="58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l’edifici de Fusteria i Moble...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B18CC-CFE7-F239-9B38-7F79878EB4B9}"/>
              </a:ext>
            </a:extLst>
          </p:cNvPr>
          <p:cNvGrpSpPr>
            <a:grpSpLocks noChangeAspect="1"/>
          </p:cNvGrpSpPr>
          <p:nvPr/>
        </p:nvGrpSpPr>
        <p:grpSpPr>
          <a:xfrm>
            <a:off x="6116489" y="376261"/>
            <a:ext cx="1985205" cy="711254"/>
            <a:chOff x="413894" y="339436"/>
            <a:chExt cx="5993833" cy="214745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4170A20-32AC-4DE5-E898-E3E9CE13931F}"/>
                </a:ext>
              </a:extLst>
            </p:cNvPr>
            <p:cNvSpPr/>
            <p:nvPr/>
          </p:nvSpPr>
          <p:spPr>
            <a:xfrm>
              <a:off x="413894" y="339436"/>
              <a:ext cx="1898072" cy="2147455"/>
            </a:xfrm>
            <a:prstGeom prst="roundRect">
              <a:avLst>
                <a:gd name="adj" fmla="val 49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6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oogle Shape;87;p13">
              <a:extLst>
                <a:ext uri="{FF2B5EF4-FFF2-40B4-BE49-F238E27FC236}">
                  <a16:creationId xmlns:a16="http://schemas.microsoft.com/office/drawing/2014/main" id="{8DDB28EB-6FDB-B85F-7AE7-DE495EB0C1F3}"/>
                </a:ext>
              </a:extLst>
            </p:cNvPr>
            <p:cNvPicPr preferRelativeResize="0"/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48031" y="457392"/>
              <a:ext cx="1836227" cy="1944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CE518C-E1C6-35D9-6CA7-BB2861970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554" y="1030942"/>
              <a:ext cx="3841173" cy="903446"/>
            </a:xfrm>
            <a:prstGeom prst="roundRect">
              <a:avLst>
                <a:gd name="adj" fmla="val 9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 D’EMERGÈNCIA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66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EVACUACIÓ DEL CENTRE</a:t>
              </a:r>
            </a:p>
          </p:txBody>
        </p:sp>
      </p:grp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01A8168D-6DA7-4CDC-1B10-AE5CBE87ADB9}"/>
              </a:ext>
            </a:extLst>
          </p:cNvPr>
          <p:cNvSpPr/>
          <p:nvPr/>
        </p:nvSpPr>
        <p:spPr>
          <a:xfrm>
            <a:off x="4122680" y="2198756"/>
            <a:ext cx="216000" cy="2160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98141849-A483-F2A8-97C0-37CB931E33D1}"/>
              </a:ext>
            </a:extLst>
          </p:cNvPr>
          <p:cNvSpPr/>
          <p:nvPr/>
        </p:nvSpPr>
        <p:spPr>
          <a:xfrm>
            <a:off x="6322817" y="1888876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1E67E0E1-E1BC-E877-AEE3-8FAAC03B95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4402" y="4223509"/>
            <a:ext cx="2095471" cy="43942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EDD9C2EC-9E38-CACC-A17C-425AB9E9DCED}"/>
              </a:ext>
            </a:extLst>
          </p:cNvPr>
          <p:cNvCxnSpPr>
            <a:cxnSpLocks/>
          </p:cNvCxnSpPr>
          <p:nvPr/>
        </p:nvCxnSpPr>
        <p:spPr>
          <a:xfrm rot="10800000">
            <a:off x="914401" y="2343370"/>
            <a:ext cx="3370430" cy="24742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210BF51-6F03-E833-35DD-D4FFFC3299B4}"/>
              </a:ext>
            </a:extLst>
          </p:cNvPr>
          <p:cNvCxnSpPr>
            <a:cxnSpLocks/>
          </p:cNvCxnSpPr>
          <p:nvPr/>
        </p:nvCxnSpPr>
        <p:spPr>
          <a:xfrm flipH="1">
            <a:off x="5084834" y="1996876"/>
            <a:ext cx="1145278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BCC87275-9F22-775A-8C55-ED9F106048D6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4401" y="3027634"/>
            <a:ext cx="2221749" cy="67954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9CAFFAC6-0BC6-B032-6878-8888B7289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34" y="1131886"/>
            <a:ext cx="1181202" cy="327688"/>
          </a:xfrm>
          <a:prstGeom prst="rect">
            <a:avLst/>
          </a:prstGeom>
        </p:spPr>
      </p:pic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68E2D26-1442-54A7-2D55-7D07D3D68A0C}"/>
              </a:ext>
            </a:extLst>
          </p:cNvPr>
          <p:cNvCxnSpPr>
            <a:cxnSpLocks/>
          </p:cNvCxnSpPr>
          <p:nvPr/>
        </p:nvCxnSpPr>
        <p:spPr>
          <a:xfrm>
            <a:off x="5084834" y="1996876"/>
            <a:ext cx="2145022" cy="1246853"/>
          </a:xfrm>
          <a:prstGeom prst="bentConnector3">
            <a:avLst>
              <a:gd name="adj1" fmla="val 266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4B364280-DAE8-91B2-D3C3-B91D5DD4B21D}"/>
              </a:ext>
            </a:extLst>
          </p:cNvPr>
          <p:cNvCxnSpPr>
            <a:cxnSpLocks/>
          </p:cNvCxnSpPr>
          <p:nvPr/>
        </p:nvCxnSpPr>
        <p:spPr>
          <a:xfrm flipV="1">
            <a:off x="4520554" y="3524184"/>
            <a:ext cx="2945026" cy="978803"/>
          </a:xfrm>
          <a:prstGeom prst="bentConnector3">
            <a:avLst>
              <a:gd name="adj1" fmla="val 88501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09739A60-4EAE-9783-5868-B4DEC70446E2}"/>
              </a:ext>
            </a:extLst>
          </p:cNvPr>
          <p:cNvCxnSpPr>
            <a:cxnSpLocks/>
          </p:cNvCxnSpPr>
          <p:nvPr/>
        </p:nvCxnSpPr>
        <p:spPr>
          <a:xfrm flipV="1">
            <a:off x="5245768" y="3402321"/>
            <a:ext cx="2112104" cy="304858"/>
          </a:xfrm>
          <a:prstGeom prst="bentConnector3">
            <a:avLst>
              <a:gd name="adj1" fmla="val 52279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B53F3157-B3C0-4CBE-9E46-19E9BE5804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4402" y="3402318"/>
            <a:ext cx="3370429" cy="423723"/>
          </a:xfrm>
          <a:prstGeom prst="bentConnector3">
            <a:avLst>
              <a:gd name="adj1" fmla="val 18824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5BE4E215-62BC-1DC8-D65E-EE4709596B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07584" y="4662934"/>
            <a:ext cx="2536277" cy="366669"/>
          </a:xfrm>
          <a:prstGeom prst="bentConnector3">
            <a:avLst>
              <a:gd name="adj1" fmla="val -284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CB87DE95-AE37-04B6-06DA-4B0511BB8A47}"/>
              </a:ext>
            </a:extLst>
          </p:cNvPr>
          <p:cNvCxnSpPr>
            <a:cxnSpLocks/>
          </p:cNvCxnSpPr>
          <p:nvPr/>
        </p:nvCxnSpPr>
        <p:spPr>
          <a:xfrm flipV="1">
            <a:off x="1021081" y="1199978"/>
            <a:ext cx="6680223" cy="3829626"/>
          </a:xfrm>
          <a:prstGeom prst="bentConnector3">
            <a:avLst>
              <a:gd name="adj1" fmla="val -3726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D4F27E58-6303-D897-1B2D-9EDBBDC2D1B4}"/>
              </a:ext>
            </a:extLst>
          </p:cNvPr>
          <p:cNvCxnSpPr>
            <a:cxnSpLocks/>
            <a:endCxn id="25" idx="2"/>
          </p:cNvCxnSpPr>
          <p:nvPr/>
        </p:nvCxnSpPr>
        <p:spPr>
          <a:xfrm rot="5400000" flipH="1" flipV="1">
            <a:off x="7078861" y="2145530"/>
            <a:ext cx="1961530" cy="589618"/>
          </a:xfrm>
          <a:prstGeom prst="bentConnector3">
            <a:avLst>
              <a:gd name="adj1" fmla="val -113"/>
            </a:avLst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ABEBB131-A836-2F55-66D1-734DB2F61200}"/>
              </a:ext>
            </a:extLst>
          </p:cNvPr>
          <p:cNvSpPr/>
          <p:nvPr/>
        </p:nvSpPr>
        <p:spPr>
          <a:xfrm>
            <a:off x="5084834" y="3797585"/>
            <a:ext cx="216000" cy="2160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A0F989-AB40-92A2-F59D-E7A54F90DD3B}"/>
              </a:ext>
            </a:extLst>
          </p:cNvPr>
          <p:cNvSpPr txBox="1"/>
          <p:nvPr/>
        </p:nvSpPr>
        <p:spPr>
          <a:xfrm>
            <a:off x="372532" y="184496"/>
            <a:ext cx="196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ca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Font</a:t>
            </a:r>
            <a:endParaRPr lang="ca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8635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3|2.2"/>
</p:tagLst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10912</TotalTime>
  <Words>2774</Words>
  <Application>Microsoft Office PowerPoint</Application>
  <PresentationFormat>Presentación en pantalla (16:9)</PresentationFormat>
  <Paragraphs>192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Century Gothic</vt:lpstr>
      <vt:lpstr>Symbol</vt:lpstr>
      <vt:lpstr>Courier New</vt:lpstr>
      <vt:lpstr>Wingdings 3</vt:lpstr>
      <vt:lpstr>Arial</vt:lpstr>
      <vt:lpstr>Calibri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Roman Calderon</dc:creator>
  <cp:lastModifiedBy>Roman Calderon</cp:lastModifiedBy>
  <cp:revision>29</cp:revision>
  <dcterms:modified xsi:type="dcterms:W3CDTF">2023-11-14T18:35:59Z</dcterms:modified>
</cp:coreProperties>
</file>